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72"/>
  </p:notesMasterIdLst>
  <p:sldIdLst>
    <p:sldId id="256" r:id="rId3"/>
    <p:sldId id="265" r:id="rId4"/>
    <p:sldId id="270" r:id="rId5"/>
    <p:sldId id="277" r:id="rId6"/>
    <p:sldId id="278" r:id="rId7"/>
    <p:sldId id="279" r:id="rId8"/>
    <p:sldId id="281" r:id="rId9"/>
    <p:sldId id="282" r:id="rId10"/>
    <p:sldId id="284" r:id="rId11"/>
    <p:sldId id="276" r:id="rId12"/>
    <p:sldId id="271" r:id="rId13"/>
    <p:sldId id="272" r:id="rId14"/>
    <p:sldId id="273" r:id="rId15"/>
    <p:sldId id="274" r:id="rId16"/>
    <p:sldId id="268" r:id="rId17"/>
    <p:sldId id="267" r:id="rId18"/>
    <p:sldId id="285" r:id="rId19"/>
    <p:sldId id="286" r:id="rId20"/>
    <p:sldId id="27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316" r:id="rId32"/>
    <p:sldId id="317" r:id="rId33"/>
    <p:sldId id="318" r:id="rId34"/>
    <p:sldId id="297" r:id="rId35"/>
    <p:sldId id="298" r:id="rId36"/>
    <p:sldId id="299" r:id="rId37"/>
    <p:sldId id="302" r:id="rId38"/>
    <p:sldId id="303" r:id="rId39"/>
    <p:sldId id="305" r:id="rId40"/>
    <p:sldId id="304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9" r:id="rId52"/>
    <p:sldId id="320" r:id="rId53"/>
    <p:sldId id="321" r:id="rId54"/>
    <p:sldId id="322" r:id="rId55"/>
    <p:sldId id="323" r:id="rId56"/>
    <p:sldId id="325" r:id="rId57"/>
    <p:sldId id="324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D2B4A6"/>
    <a:srgbClr val="734F29"/>
    <a:srgbClr val="D24726"/>
    <a:srgbClr val="DD462F"/>
    <a:srgbClr val="AEB785"/>
    <a:srgbClr val="EFD5A2"/>
    <a:srgbClr val="3B3026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280" autoAdjust="0"/>
  </p:normalViewPr>
  <p:slideViewPr>
    <p:cSldViewPr snapToGrid="0">
      <p:cViewPr varScale="1">
        <p:scale>
          <a:sx n="89" d="100"/>
          <a:sy n="89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8DC9C-F68A-44B7-BF86-F93E6D5D6BD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019F4C7-A965-4B9A-BE04-249FBFE8BCD5}">
      <dgm:prSet phldrT="[文本]"/>
      <dgm:spPr/>
      <dgm:t>
        <a:bodyPr/>
        <a:lstStyle/>
        <a:p>
          <a:r>
            <a:rPr lang="zh-CN" altLang="en-US" dirty="0" smtClean="0"/>
            <a:t>１　市级操作</a:t>
          </a:r>
          <a:endParaRPr lang="zh-CN" altLang="en-US" dirty="0"/>
        </a:p>
      </dgm:t>
    </dgm:pt>
    <dgm:pt modelId="{16991264-FCE5-4166-B9DC-F7AF9ADEF02A}" type="parTrans" cxnId="{F1946FDB-CAA2-4A3A-B19D-BE020E45AD56}">
      <dgm:prSet/>
      <dgm:spPr/>
      <dgm:t>
        <a:bodyPr/>
        <a:lstStyle/>
        <a:p>
          <a:endParaRPr lang="zh-CN" altLang="en-US"/>
        </a:p>
      </dgm:t>
    </dgm:pt>
    <dgm:pt modelId="{6BF4F4DC-58B8-4C3D-BDBD-E23641120F5C}" type="sibTrans" cxnId="{F1946FDB-CAA2-4A3A-B19D-BE020E45AD56}">
      <dgm:prSet/>
      <dgm:spPr/>
      <dgm:t>
        <a:bodyPr/>
        <a:lstStyle/>
        <a:p>
          <a:endParaRPr lang="zh-CN" altLang="en-US"/>
        </a:p>
      </dgm:t>
    </dgm:pt>
    <dgm:pt modelId="{BDE2A5EE-2958-45BB-A2F0-8BD22FFACDA3}">
      <dgm:prSet phldrT="[文本]"/>
      <dgm:spPr/>
      <dgm:t>
        <a:bodyPr/>
        <a:lstStyle/>
        <a:p>
          <a:r>
            <a:rPr lang="zh-CN" altLang="en-US" dirty="0" smtClean="0"/>
            <a:t>２　县级操作</a:t>
          </a:r>
          <a:endParaRPr lang="zh-CN" altLang="en-US" dirty="0"/>
        </a:p>
      </dgm:t>
    </dgm:pt>
    <dgm:pt modelId="{C1E1C99E-D656-4FD9-BFFC-6706358F66F0}" type="parTrans" cxnId="{F5201E1C-B02D-4767-9B36-749D4F1C38A7}">
      <dgm:prSet/>
      <dgm:spPr/>
      <dgm:t>
        <a:bodyPr/>
        <a:lstStyle/>
        <a:p>
          <a:endParaRPr lang="zh-CN" altLang="en-US"/>
        </a:p>
      </dgm:t>
    </dgm:pt>
    <dgm:pt modelId="{6E167809-48E8-44D1-9FEE-843794BEB854}" type="sibTrans" cxnId="{F5201E1C-B02D-4767-9B36-749D4F1C38A7}">
      <dgm:prSet/>
      <dgm:spPr/>
      <dgm:t>
        <a:bodyPr/>
        <a:lstStyle/>
        <a:p>
          <a:endParaRPr lang="zh-CN" altLang="en-US"/>
        </a:p>
      </dgm:t>
    </dgm:pt>
    <dgm:pt modelId="{241D4A94-BF2F-48A2-97F0-A5E09B3DB222}">
      <dgm:prSet phldrT="[文本]"/>
      <dgm:spPr/>
      <dgm:t>
        <a:bodyPr/>
        <a:lstStyle/>
        <a:p>
          <a:r>
            <a:rPr lang="zh-CN" altLang="en-US" dirty="0" smtClean="0"/>
            <a:t>３　学校级操作</a:t>
          </a:r>
          <a:endParaRPr lang="zh-CN" altLang="en-US" dirty="0"/>
        </a:p>
      </dgm:t>
    </dgm:pt>
    <dgm:pt modelId="{8419EEB7-2943-498B-8DCE-A1DD0A26289B}" type="parTrans" cxnId="{A8A2D22C-579A-4570-B79F-0B87815AA1FA}">
      <dgm:prSet/>
      <dgm:spPr/>
      <dgm:t>
        <a:bodyPr/>
        <a:lstStyle/>
        <a:p>
          <a:endParaRPr lang="zh-CN" altLang="en-US"/>
        </a:p>
      </dgm:t>
    </dgm:pt>
    <dgm:pt modelId="{63AE04F2-3002-4798-9FA4-AFDC46FEB562}" type="sibTrans" cxnId="{A8A2D22C-579A-4570-B79F-0B87815AA1FA}">
      <dgm:prSet/>
      <dgm:spPr/>
      <dgm:t>
        <a:bodyPr/>
        <a:lstStyle/>
        <a:p>
          <a:endParaRPr lang="zh-CN" altLang="en-US"/>
        </a:p>
      </dgm:t>
    </dgm:pt>
    <dgm:pt modelId="{C2E9C91F-D7F4-472C-A353-0819B62E5C1B}" type="pres">
      <dgm:prSet presAssocID="{29A8DC9C-F68A-44B7-BF86-F93E6D5D6B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C8632CC-0485-4B36-BFF3-A79032388427}" type="pres">
      <dgm:prSet presAssocID="{2019F4C7-A965-4B9A-BE04-249FBFE8BCD5}" presName="parentLin" presStyleCnt="0"/>
      <dgm:spPr/>
    </dgm:pt>
    <dgm:pt modelId="{3B1268E4-DAA2-4014-ADB3-5DCBDE1E0A06}" type="pres">
      <dgm:prSet presAssocID="{2019F4C7-A965-4B9A-BE04-249FBFE8BCD5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70ED40E-A083-45D3-BAD8-E059D5968FF0}" type="pres">
      <dgm:prSet presAssocID="{2019F4C7-A965-4B9A-BE04-249FBFE8BCD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6BF624D-DE4F-45A4-A232-FBC421161307}" type="pres">
      <dgm:prSet presAssocID="{2019F4C7-A965-4B9A-BE04-249FBFE8BCD5}" presName="negativeSpace" presStyleCnt="0"/>
      <dgm:spPr/>
    </dgm:pt>
    <dgm:pt modelId="{2584758B-D65C-46FD-9B0A-1F3EEE026348}" type="pres">
      <dgm:prSet presAssocID="{2019F4C7-A965-4B9A-BE04-249FBFE8BCD5}" presName="childText" presStyleLbl="conFgAcc1" presStyleIdx="0" presStyleCnt="3">
        <dgm:presLayoutVars>
          <dgm:bulletEnabled val="1"/>
        </dgm:presLayoutVars>
      </dgm:prSet>
      <dgm:spPr/>
    </dgm:pt>
    <dgm:pt modelId="{B32ED64C-74AF-4FE1-B0C1-57A143358CFC}" type="pres">
      <dgm:prSet presAssocID="{6BF4F4DC-58B8-4C3D-BDBD-E23641120F5C}" presName="spaceBetweenRectangles" presStyleCnt="0"/>
      <dgm:spPr/>
    </dgm:pt>
    <dgm:pt modelId="{D3EA48B3-239B-4937-810F-9F60E915230C}" type="pres">
      <dgm:prSet presAssocID="{BDE2A5EE-2958-45BB-A2F0-8BD22FFACDA3}" presName="parentLin" presStyleCnt="0"/>
      <dgm:spPr/>
    </dgm:pt>
    <dgm:pt modelId="{9F42102D-4E24-4294-B24A-5BBC93A925E0}" type="pres">
      <dgm:prSet presAssocID="{BDE2A5EE-2958-45BB-A2F0-8BD22FFACDA3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C80DAC54-38D7-42FC-82CC-03F7A34789CB}" type="pres">
      <dgm:prSet presAssocID="{BDE2A5EE-2958-45BB-A2F0-8BD22FFACDA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990CB81-0744-43E0-A140-0AFFF2AE9CBC}" type="pres">
      <dgm:prSet presAssocID="{BDE2A5EE-2958-45BB-A2F0-8BD22FFACDA3}" presName="negativeSpace" presStyleCnt="0"/>
      <dgm:spPr/>
    </dgm:pt>
    <dgm:pt modelId="{7977718C-3206-4D69-A7BC-DC9EE90DCF78}" type="pres">
      <dgm:prSet presAssocID="{BDE2A5EE-2958-45BB-A2F0-8BD22FFACDA3}" presName="childText" presStyleLbl="conFgAcc1" presStyleIdx="1" presStyleCnt="3">
        <dgm:presLayoutVars>
          <dgm:bulletEnabled val="1"/>
        </dgm:presLayoutVars>
      </dgm:prSet>
      <dgm:spPr/>
    </dgm:pt>
    <dgm:pt modelId="{D77CE825-3547-478C-9B4E-A7D1417CEF73}" type="pres">
      <dgm:prSet presAssocID="{6E167809-48E8-44D1-9FEE-843794BEB854}" presName="spaceBetweenRectangles" presStyleCnt="0"/>
      <dgm:spPr/>
    </dgm:pt>
    <dgm:pt modelId="{9F52D715-FC35-4291-AFE2-E05C7431EDA0}" type="pres">
      <dgm:prSet presAssocID="{241D4A94-BF2F-48A2-97F0-A5E09B3DB222}" presName="parentLin" presStyleCnt="0"/>
      <dgm:spPr/>
    </dgm:pt>
    <dgm:pt modelId="{4BB15111-98FF-4C5B-B565-BEB93E619B2A}" type="pres">
      <dgm:prSet presAssocID="{241D4A94-BF2F-48A2-97F0-A5E09B3DB222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403B68C9-7707-42EE-A856-D5CAF5272598}" type="pres">
      <dgm:prSet presAssocID="{241D4A94-BF2F-48A2-97F0-A5E09B3DB2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3A7B1A-2D9B-461F-9F3A-BFB28481F403}" type="pres">
      <dgm:prSet presAssocID="{241D4A94-BF2F-48A2-97F0-A5E09B3DB222}" presName="negativeSpace" presStyleCnt="0"/>
      <dgm:spPr/>
    </dgm:pt>
    <dgm:pt modelId="{B831E156-F875-4CE5-B5D8-3861E6EB614F}" type="pres">
      <dgm:prSet presAssocID="{241D4A94-BF2F-48A2-97F0-A5E09B3DB2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CB00C03-2FF0-48E3-BFF5-F4604028F663}" type="presOf" srcId="{BDE2A5EE-2958-45BB-A2F0-8BD22FFACDA3}" destId="{9F42102D-4E24-4294-B24A-5BBC93A925E0}" srcOrd="0" destOrd="0" presId="urn:microsoft.com/office/officeart/2005/8/layout/list1"/>
    <dgm:cxn modelId="{A8A2D22C-579A-4570-B79F-0B87815AA1FA}" srcId="{29A8DC9C-F68A-44B7-BF86-F93E6D5D6BD3}" destId="{241D4A94-BF2F-48A2-97F0-A5E09B3DB222}" srcOrd="2" destOrd="0" parTransId="{8419EEB7-2943-498B-8DCE-A1DD0A26289B}" sibTransId="{63AE04F2-3002-4798-9FA4-AFDC46FEB562}"/>
    <dgm:cxn modelId="{3AA76B68-0E10-43CB-BC15-886CF9767D97}" type="presOf" srcId="{BDE2A5EE-2958-45BB-A2F0-8BD22FFACDA3}" destId="{C80DAC54-38D7-42FC-82CC-03F7A34789CB}" srcOrd="1" destOrd="0" presId="urn:microsoft.com/office/officeart/2005/8/layout/list1"/>
    <dgm:cxn modelId="{628D75A7-932D-48FF-9EBC-F2A133FDE501}" type="presOf" srcId="{2019F4C7-A965-4B9A-BE04-249FBFE8BCD5}" destId="{D70ED40E-A083-45D3-BAD8-E059D5968FF0}" srcOrd="1" destOrd="0" presId="urn:microsoft.com/office/officeart/2005/8/layout/list1"/>
    <dgm:cxn modelId="{B3471FEC-FFF9-4A93-94A9-49CD8503444C}" type="presOf" srcId="{241D4A94-BF2F-48A2-97F0-A5E09B3DB222}" destId="{403B68C9-7707-42EE-A856-D5CAF5272598}" srcOrd="1" destOrd="0" presId="urn:microsoft.com/office/officeart/2005/8/layout/list1"/>
    <dgm:cxn modelId="{F5201E1C-B02D-4767-9B36-749D4F1C38A7}" srcId="{29A8DC9C-F68A-44B7-BF86-F93E6D5D6BD3}" destId="{BDE2A5EE-2958-45BB-A2F0-8BD22FFACDA3}" srcOrd="1" destOrd="0" parTransId="{C1E1C99E-D656-4FD9-BFFC-6706358F66F0}" sibTransId="{6E167809-48E8-44D1-9FEE-843794BEB854}"/>
    <dgm:cxn modelId="{5C8473D0-6E73-4C3A-BA2C-241BDCDFB0A8}" type="presOf" srcId="{2019F4C7-A965-4B9A-BE04-249FBFE8BCD5}" destId="{3B1268E4-DAA2-4014-ADB3-5DCBDE1E0A06}" srcOrd="0" destOrd="0" presId="urn:microsoft.com/office/officeart/2005/8/layout/list1"/>
    <dgm:cxn modelId="{5B2C98F6-7F25-47CE-8DAD-291C4C39E9BC}" type="presOf" srcId="{241D4A94-BF2F-48A2-97F0-A5E09B3DB222}" destId="{4BB15111-98FF-4C5B-B565-BEB93E619B2A}" srcOrd="0" destOrd="0" presId="urn:microsoft.com/office/officeart/2005/8/layout/list1"/>
    <dgm:cxn modelId="{F1946FDB-CAA2-4A3A-B19D-BE020E45AD56}" srcId="{29A8DC9C-F68A-44B7-BF86-F93E6D5D6BD3}" destId="{2019F4C7-A965-4B9A-BE04-249FBFE8BCD5}" srcOrd="0" destOrd="0" parTransId="{16991264-FCE5-4166-B9DC-F7AF9ADEF02A}" sibTransId="{6BF4F4DC-58B8-4C3D-BDBD-E23641120F5C}"/>
    <dgm:cxn modelId="{E65E20E9-599A-4128-8F72-6A019B882E84}" type="presOf" srcId="{29A8DC9C-F68A-44B7-BF86-F93E6D5D6BD3}" destId="{C2E9C91F-D7F4-472C-A353-0819B62E5C1B}" srcOrd="0" destOrd="0" presId="urn:microsoft.com/office/officeart/2005/8/layout/list1"/>
    <dgm:cxn modelId="{C0598F95-1F41-4EAB-8AAA-D93EFE76C446}" type="presParOf" srcId="{C2E9C91F-D7F4-472C-A353-0819B62E5C1B}" destId="{BC8632CC-0485-4B36-BFF3-A79032388427}" srcOrd="0" destOrd="0" presId="urn:microsoft.com/office/officeart/2005/8/layout/list1"/>
    <dgm:cxn modelId="{3D78876A-1E68-4ACD-813D-6D4E5D353323}" type="presParOf" srcId="{BC8632CC-0485-4B36-BFF3-A79032388427}" destId="{3B1268E4-DAA2-4014-ADB3-5DCBDE1E0A06}" srcOrd="0" destOrd="0" presId="urn:microsoft.com/office/officeart/2005/8/layout/list1"/>
    <dgm:cxn modelId="{6B411F85-10FE-462B-B095-99E4BD51A611}" type="presParOf" srcId="{BC8632CC-0485-4B36-BFF3-A79032388427}" destId="{D70ED40E-A083-45D3-BAD8-E059D5968FF0}" srcOrd="1" destOrd="0" presId="urn:microsoft.com/office/officeart/2005/8/layout/list1"/>
    <dgm:cxn modelId="{A98D024C-3180-474F-9114-2B37DC233505}" type="presParOf" srcId="{C2E9C91F-D7F4-472C-A353-0819B62E5C1B}" destId="{56BF624D-DE4F-45A4-A232-FBC421161307}" srcOrd="1" destOrd="0" presId="urn:microsoft.com/office/officeart/2005/8/layout/list1"/>
    <dgm:cxn modelId="{0491E2CA-BB35-443A-8AAE-D9224E7D26DC}" type="presParOf" srcId="{C2E9C91F-D7F4-472C-A353-0819B62E5C1B}" destId="{2584758B-D65C-46FD-9B0A-1F3EEE026348}" srcOrd="2" destOrd="0" presId="urn:microsoft.com/office/officeart/2005/8/layout/list1"/>
    <dgm:cxn modelId="{F098AC5A-E8FF-44EC-AD58-75130A1503C7}" type="presParOf" srcId="{C2E9C91F-D7F4-472C-A353-0819B62E5C1B}" destId="{B32ED64C-74AF-4FE1-B0C1-57A143358CFC}" srcOrd="3" destOrd="0" presId="urn:microsoft.com/office/officeart/2005/8/layout/list1"/>
    <dgm:cxn modelId="{79DFF861-73AB-4413-8783-CE0268FD99F4}" type="presParOf" srcId="{C2E9C91F-D7F4-472C-A353-0819B62E5C1B}" destId="{D3EA48B3-239B-4937-810F-9F60E915230C}" srcOrd="4" destOrd="0" presId="urn:microsoft.com/office/officeart/2005/8/layout/list1"/>
    <dgm:cxn modelId="{1F34CA91-D4C0-48DF-8261-39CF0AED5264}" type="presParOf" srcId="{D3EA48B3-239B-4937-810F-9F60E915230C}" destId="{9F42102D-4E24-4294-B24A-5BBC93A925E0}" srcOrd="0" destOrd="0" presId="urn:microsoft.com/office/officeart/2005/8/layout/list1"/>
    <dgm:cxn modelId="{799C63EF-11DA-4378-AFBC-7A4B55FCD518}" type="presParOf" srcId="{D3EA48B3-239B-4937-810F-9F60E915230C}" destId="{C80DAC54-38D7-42FC-82CC-03F7A34789CB}" srcOrd="1" destOrd="0" presId="urn:microsoft.com/office/officeart/2005/8/layout/list1"/>
    <dgm:cxn modelId="{27F3A4B5-C831-45AC-8AE7-F7E14156669B}" type="presParOf" srcId="{C2E9C91F-D7F4-472C-A353-0819B62E5C1B}" destId="{8990CB81-0744-43E0-A140-0AFFF2AE9CBC}" srcOrd="5" destOrd="0" presId="urn:microsoft.com/office/officeart/2005/8/layout/list1"/>
    <dgm:cxn modelId="{46481360-C4EF-41EC-8093-7C326065DB48}" type="presParOf" srcId="{C2E9C91F-D7F4-472C-A353-0819B62E5C1B}" destId="{7977718C-3206-4D69-A7BC-DC9EE90DCF78}" srcOrd="6" destOrd="0" presId="urn:microsoft.com/office/officeart/2005/8/layout/list1"/>
    <dgm:cxn modelId="{1E836C0E-BA14-4FC2-BE02-E01E78621517}" type="presParOf" srcId="{C2E9C91F-D7F4-472C-A353-0819B62E5C1B}" destId="{D77CE825-3547-478C-9B4E-A7D1417CEF73}" srcOrd="7" destOrd="0" presId="urn:microsoft.com/office/officeart/2005/8/layout/list1"/>
    <dgm:cxn modelId="{14E2A9A2-0ABE-4162-B63D-F78C43AF2631}" type="presParOf" srcId="{C2E9C91F-D7F4-472C-A353-0819B62E5C1B}" destId="{9F52D715-FC35-4291-AFE2-E05C7431EDA0}" srcOrd="8" destOrd="0" presId="urn:microsoft.com/office/officeart/2005/8/layout/list1"/>
    <dgm:cxn modelId="{3027E45C-7F8A-41AF-A538-C765EA0950D4}" type="presParOf" srcId="{9F52D715-FC35-4291-AFE2-E05C7431EDA0}" destId="{4BB15111-98FF-4C5B-B565-BEB93E619B2A}" srcOrd="0" destOrd="0" presId="urn:microsoft.com/office/officeart/2005/8/layout/list1"/>
    <dgm:cxn modelId="{4509167E-29D5-4549-9C84-93D448EC9A97}" type="presParOf" srcId="{9F52D715-FC35-4291-AFE2-E05C7431EDA0}" destId="{403B68C9-7707-42EE-A856-D5CAF5272598}" srcOrd="1" destOrd="0" presId="urn:microsoft.com/office/officeart/2005/8/layout/list1"/>
    <dgm:cxn modelId="{B6821F1E-A741-434E-B71F-4604F685EDA7}" type="presParOf" srcId="{C2E9C91F-D7F4-472C-A353-0819B62E5C1B}" destId="{5E3A7B1A-2D9B-461F-9F3A-BFB28481F403}" srcOrd="9" destOrd="0" presId="urn:microsoft.com/office/officeart/2005/8/layout/list1"/>
    <dgm:cxn modelId="{AEFB5451-2B26-4014-A88C-4ED088FE3254}" type="presParOf" srcId="{C2E9C91F-D7F4-472C-A353-0819B62E5C1B}" destId="{B831E156-F875-4CE5-B5D8-3861E6EB614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r>
            <a:rPr lang="zh-CN" altLang="en-US" dirty="0" smtClean="0"/>
            <a:t>学校级的数据校验与上报，是在学校基表录入里面操作。</a:t>
          </a:r>
          <a:endParaRPr lang="zh-CN" altLang="en-US" dirty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60FFD4B4-C865-4083-8176-1936BA053600}" type="presOf" srcId="{6C642221-13F2-427C-8040-CCF95E44C82F}" destId="{2648E5B7-F3C3-4C86-BF67-AFA3B94063F2}" srcOrd="0" destOrd="0" presId="urn:microsoft.com/office/officeart/2005/8/layout/vList2"/>
    <dgm:cxn modelId="{A6EA496C-2CDA-4F8F-9DD3-38D97A94F0BC}" type="presOf" srcId="{73352910-EABE-4FD5-B4D6-2BBCAD29F1A9}" destId="{2174E0B2-E98A-4D96-B561-4A84A13CAE96}" srcOrd="0" destOrd="0" presId="urn:microsoft.com/office/officeart/2005/8/layout/vList2"/>
    <dgm:cxn modelId="{05DDCC21-7FBE-48AF-A68B-4CE918EF8042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r>
            <a:rPr lang="zh-CN" altLang="en-US" dirty="0" smtClean="0"/>
            <a:t>学校级的数据校验与上报，是在学校基表录入里面操作。</a:t>
          </a:r>
          <a:endParaRPr lang="zh-CN" altLang="en-US" dirty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49D843D-944E-46F9-B07D-DC20F9F7FD4A}" type="presOf" srcId="{73352910-EABE-4FD5-B4D6-2BBCAD29F1A9}" destId="{2174E0B2-E98A-4D96-B561-4A84A13CAE96}" srcOrd="0" destOrd="0" presId="urn:microsoft.com/office/officeart/2005/8/layout/vList2"/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5F62BBB2-1BEC-4B2A-969F-34FFD78E7F31}" type="presOf" srcId="{6C642221-13F2-427C-8040-CCF95E44C82F}" destId="{2648E5B7-F3C3-4C86-BF67-AFA3B94063F2}" srcOrd="0" destOrd="0" presId="urn:microsoft.com/office/officeart/2005/8/layout/vList2"/>
    <dgm:cxn modelId="{E680D34E-7B78-4EB6-9B24-0D944EB465A8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6702703-4922-4A30-AB1D-F87A36CAA5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56BC4FD-7243-4E19-B484-EE6156AE751F}">
      <dgm:prSet phldrT="[文本]"/>
      <dgm:spPr/>
      <dgm:t>
        <a:bodyPr/>
        <a:lstStyle/>
        <a:p>
          <a:r>
            <a:rPr lang="zh-CN" altLang="en-US" dirty="0" smtClean="0"/>
            <a:t>逻辑性错误必须修改</a:t>
          </a:r>
          <a:endParaRPr lang="zh-CN" altLang="en-US" dirty="0"/>
        </a:p>
      </dgm:t>
    </dgm:pt>
    <dgm:pt modelId="{168A205B-586E-41FC-8D1D-CDB694BF550B}" type="parTrans" cxnId="{FE729C06-31F0-4D13-90F7-B9FFCF6DDA97}">
      <dgm:prSet/>
      <dgm:spPr/>
      <dgm:t>
        <a:bodyPr/>
        <a:lstStyle/>
        <a:p>
          <a:endParaRPr lang="zh-CN" altLang="en-US"/>
        </a:p>
      </dgm:t>
    </dgm:pt>
    <dgm:pt modelId="{BDA9B230-BACE-4747-8BDD-EFB8C95BCEE1}" type="sibTrans" cxnId="{FE729C06-31F0-4D13-90F7-B9FFCF6DDA97}">
      <dgm:prSet/>
      <dgm:spPr/>
      <dgm:t>
        <a:bodyPr/>
        <a:lstStyle/>
        <a:p>
          <a:endParaRPr lang="zh-CN" altLang="en-US"/>
        </a:p>
      </dgm:t>
    </dgm:pt>
    <dgm:pt modelId="{14F2E72C-2734-43F7-A463-955D2013C328}">
      <dgm:prSet phldrT="[文本]"/>
      <dgm:spPr/>
      <dgm:t>
        <a:bodyPr/>
        <a:lstStyle/>
        <a:p>
          <a:r>
            <a:rPr lang="zh-CN" altLang="en-US" dirty="0" smtClean="0"/>
            <a:t>提示性信息应该核实</a:t>
          </a:r>
          <a:endParaRPr lang="zh-CN" altLang="en-US" dirty="0"/>
        </a:p>
      </dgm:t>
    </dgm:pt>
    <dgm:pt modelId="{F3EE7557-22F7-4542-847E-A85B38672397}" type="parTrans" cxnId="{446D54F8-2614-4B42-B5FE-A7F90B64CB05}">
      <dgm:prSet/>
      <dgm:spPr/>
      <dgm:t>
        <a:bodyPr/>
        <a:lstStyle/>
        <a:p>
          <a:endParaRPr lang="zh-CN" altLang="en-US"/>
        </a:p>
      </dgm:t>
    </dgm:pt>
    <dgm:pt modelId="{E10D8492-E17F-43CB-BCE4-E3D2647FDA03}" type="sibTrans" cxnId="{446D54F8-2614-4B42-B5FE-A7F90B64CB05}">
      <dgm:prSet/>
      <dgm:spPr/>
      <dgm:t>
        <a:bodyPr/>
        <a:lstStyle/>
        <a:p>
          <a:endParaRPr lang="zh-CN" altLang="en-US"/>
        </a:p>
      </dgm:t>
    </dgm:pt>
    <dgm:pt modelId="{A8E1FBBE-99E1-4199-92CB-C352EB9194BD}">
      <dgm:prSet phldrT="[文本]"/>
      <dgm:spPr/>
      <dgm:t>
        <a:bodyPr/>
        <a:lstStyle/>
        <a:p>
          <a:r>
            <a:rPr lang="zh-CN" altLang="en-US" dirty="0" smtClean="0"/>
            <a:t>加强人工审核，防止两个极端</a:t>
          </a:r>
          <a:endParaRPr lang="zh-CN" altLang="en-US" dirty="0"/>
        </a:p>
      </dgm:t>
    </dgm:pt>
    <dgm:pt modelId="{6D838CB6-C276-4523-BA0B-30DDC3CFB29A}" type="parTrans" cxnId="{6F0CA85B-C6FE-44E7-8504-3D955CEED353}">
      <dgm:prSet/>
      <dgm:spPr/>
      <dgm:t>
        <a:bodyPr/>
        <a:lstStyle/>
        <a:p>
          <a:endParaRPr lang="zh-CN" altLang="en-US"/>
        </a:p>
      </dgm:t>
    </dgm:pt>
    <dgm:pt modelId="{DB60B006-B0C0-4558-988E-607D340D5FB1}" type="sibTrans" cxnId="{6F0CA85B-C6FE-44E7-8504-3D955CEED353}">
      <dgm:prSet/>
      <dgm:spPr/>
      <dgm:t>
        <a:bodyPr/>
        <a:lstStyle/>
        <a:p>
          <a:endParaRPr lang="zh-CN" altLang="en-US"/>
        </a:p>
      </dgm:t>
    </dgm:pt>
    <dgm:pt modelId="{616ABF48-6A20-40B6-A9FB-535350731B4B}" type="pres">
      <dgm:prSet presAssocID="{A6702703-4922-4A30-AB1D-F87A36CAA5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9E422A0-8223-4B4F-9014-AFD1A91D48B0}" type="pres">
      <dgm:prSet presAssocID="{756BC4FD-7243-4E19-B484-EE6156AE751F}" presName="parentLin" presStyleCnt="0"/>
      <dgm:spPr/>
    </dgm:pt>
    <dgm:pt modelId="{A2AD5DF3-E013-4F92-B275-2A2E597D18F9}" type="pres">
      <dgm:prSet presAssocID="{756BC4FD-7243-4E19-B484-EE6156AE751F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C7088287-9FEB-45DC-8762-03B51C3F98B1}" type="pres">
      <dgm:prSet presAssocID="{756BC4FD-7243-4E19-B484-EE6156AE751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C0FCB1E-B138-48D0-97D1-FEE5DAB3C79C}" type="pres">
      <dgm:prSet presAssocID="{756BC4FD-7243-4E19-B484-EE6156AE751F}" presName="negativeSpace" presStyleCnt="0"/>
      <dgm:spPr/>
    </dgm:pt>
    <dgm:pt modelId="{DF2C3325-E59E-49C5-90EB-E25CA6AC6ECF}" type="pres">
      <dgm:prSet presAssocID="{756BC4FD-7243-4E19-B484-EE6156AE751F}" presName="childText" presStyleLbl="conFgAcc1" presStyleIdx="0" presStyleCnt="3">
        <dgm:presLayoutVars>
          <dgm:bulletEnabled val="1"/>
        </dgm:presLayoutVars>
      </dgm:prSet>
      <dgm:spPr/>
    </dgm:pt>
    <dgm:pt modelId="{D4484D4C-58EF-4E58-BBBA-4E5E49963610}" type="pres">
      <dgm:prSet presAssocID="{BDA9B230-BACE-4747-8BDD-EFB8C95BCEE1}" presName="spaceBetweenRectangles" presStyleCnt="0"/>
      <dgm:spPr/>
    </dgm:pt>
    <dgm:pt modelId="{7D9A0924-4597-465F-B3D2-12B0E3834F9A}" type="pres">
      <dgm:prSet presAssocID="{14F2E72C-2734-43F7-A463-955D2013C328}" presName="parentLin" presStyleCnt="0"/>
      <dgm:spPr/>
    </dgm:pt>
    <dgm:pt modelId="{2DEC70A9-3B69-4EF6-B38F-B0DED44140CA}" type="pres">
      <dgm:prSet presAssocID="{14F2E72C-2734-43F7-A463-955D2013C328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32B7E588-1131-46F0-9865-83A12CFFCBC5}" type="pres">
      <dgm:prSet presAssocID="{14F2E72C-2734-43F7-A463-955D2013C32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11F821-EBA7-4B6D-9625-F3E8EAB01828}" type="pres">
      <dgm:prSet presAssocID="{14F2E72C-2734-43F7-A463-955D2013C328}" presName="negativeSpace" presStyleCnt="0"/>
      <dgm:spPr/>
    </dgm:pt>
    <dgm:pt modelId="{A0E8F6F8-BD35-4DE1-87BF-0E3D30244D59}" type="pres">
      <dgm:prSet presAssocID="{14F2E72C-2734-43F7-A463-955D2013C328}" presName="childText" presStyleLbl="conFgAcc1" presStyleIdx="1" presStyleCnt="3">
        <dgm:presLayoutVars>
          <dgm:bulletEnabled val="1"/>
        </dgm:presLayoutVars>
      </dgm:prSet>
      <dgm:spPr/>
    </dgm:pt>
    <dgm:pt modelId="{8001F9D3-AB53-4ACD-AB08-CD703DBDEBB0}" type="pres">
      <dgm:prSet presAssocID="{E10D8492-E17F-43CB-BCE4-E3D2647FDA03}" presName="spaceBetweenRectangles" presStyleCnt="0"/>
      <dgm:spPr/>
    </dgm:pt>
    <dgm:pt modelId="{4A828880-9A9C-48A0-A8A4-31AD2C029164}" type="pres">
      <dgm:prSet presAssocID="{A8E1FBBE-99E1-4199-92CB-C352EB9194BD}" presName="parentLin" presStyleCnt="0"/>
      <dgm:spPr/>
    </dgm:pt>
    <dgm:pt modelId="{6FDF4191-2069-4D74-A998-3B2EE29692EC}" type="pres">
      <dgm:prSet presAssocID="{A8E1FBBE-99E1-4199-92CB-C352EB9194BD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7D07AECA-D3A8-4FB0-A0E4-9FF8614771F0}" type="pres">
      <dgm:prSet presAssocID="{A8E1FBBE-99E1-4199-92CB-C352EB9194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420F17-3900-4F69-BDBA-982920FEAD35}" type="pres">
      <dgm:prSet presAssocID="{A8E1FBBE-99E1-4199-92CB-C352EB9194BD}" presName="negativeSpace" presStyleCnt="0"/>
      <dgm:spPr/>
    </dgm:pt>
    <dgm:pt modelId="{C76C76EF-49DF-4E8D-8E83-50A960A76840}" type="pres">
      <dgm:prSet presAssocID="{A8E1FBBE-99E1-4199-92CB-C352EB9194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2B8A6A5-5407-4D11-A849-78A88547EAAD}" type="presOf" srcId="{A8E1FBBE-99E1-4199-92CB-C352EB9194BD}" destId="{7D07AECA-D3A8-4FB0-A0E4-9FF8614771F0}" srcOrd="1" destOrd="0" presId="urn:microsoft.com/office/officeart/2005/8/layout/list1"/>
    <dgm:cxn modelId="{D5BFF896-69B9-4C03-B8A5-41D8F34B00F2}" type="presOf" srcId="{A8E1FBBE-99E1-4199-92CB-C352EB9194BD}" destId="{6FDF4191-2069-4D74-A998-3B2EE29692EC}" srcOrd="0" destOrd="0" presId="urn:microsoft.com/office/officeart/2005/8/layout/list1"/>
    <dgm:cxn modelId="{5E06EFE3-3CB7-476A-B7AA-68D6004156BD}" type="presOf" srcId="{756BC4FD-7243-4E19-B484-EE6156AE751F}" destId="{C7088287-9FEB-45DC-8762-03B51C3F98B1}" srcOrd="1" destOrd="0" presId="urn:microsoft.com/office/officeart/2005/8/layout/list1"/>
    <dgm:cxn modelId="{FE729C06-31F0-4D13-90F7-B9FFCF6DDA97}" srcId="{A6702703-4922-4A30-AB1D-F87A36CAA588}" destId="{756BC4FD-7243-4E19-B484-EE6156AE751F}" srcOrd="0" destOrd="0" parTransId="{168A205B-586E-41FC-8D1D-CDB694BF550B}" sibTransId="{BDA9B230-BACE-4747-8BDD-EFB8C95BCEE1}"/>
    <dgm:cxn modelId="{446D54F8-2614-4B42-B5FE-A7F90B64CB05}" srcId="{A6702703-4922-4A30-AB1D-F87A36CAA588}" destId="{14F2E72C-2734-43F7-A463-955D2013C328}" srcOrd="1" destOrd="0" parTransId="{F3EE7557-22F7-4542-847E-A85B38672397}" sibTransId="{E10D8492-E17F-43CB-BCE4-E3D2647FDA03}"/>
    <dgm:cxn modelId="{D44D9D7F-6501-4CB5-B079-949D916BEBDE}" type="presOf" srcId="{14F2E72C-2734-43F7-A463-955D2013C328}" destId="{2DEC70A9-3B69-4EF6-B38F-B0DED44140CA}" srcOrd="0" destOrd="0" presId="urn:microsoft.com/office/officeart/2005/8/layout/list1"/>
    <dgm:cxn modelId="{C81440CC-2CD5-4DD2-A250-FD67EE5A273F}" type="presOf" srcId="{A6702703-4922-4A30-AB1D-F87A36CAA588}" destId="{616ABF48-6A20-40B6-A9FB-535350731B4B}" srcOrd="0" destOrd="0" presId="urn:microsoft.com/office/officeart/2005/8/layout/list1"/>
    <dgm:cxn modelId="{6F0CA85B-C6FE-44E7-8504-3D955CEED353}" srcId="{A6702703-4922-4A30-AB1D-F87A36CAA588}" destId="{A8E1FBBE-99E1-4199-92CB-C352EB9194BD}" srcOrd="2" destOrd="0" parTransId="{6D838CB6-C276-4523-BA0B-30DDC3CFB29A}" sibTransId="{DB60B006-B0C0-4558-988E-607D340D5FB1}"/>
    <dgm:cxn modelId="{7E3140F8-BAD9-4D53-B0AA-7E6A0BB255EE}" type="presOf" srcId="{14F2E72C-2734-43F7-A463-955D2013C328}" destId="{32B7E588-1131-46F0-9865-83A12CFFCBC5}" srcOrd="1" destOrd="0" presId="urn:microsoft.com/office/officeart/2005/8/layout/list1"/>
    <dgm:cxn modelId="{7008B8C7-98A3-4132-A71A-DF07C8C83D34}" type="presOf" srcId="{756BC4FD-7243-4E19-B484-EE6156AE751F}" destId="{A2AD5DF3-E013-4F92-B275-2A2E597D18F9}" srcOrd="0" destOrd="0" presId="urn:microsoft.com/office/officeart/2005/8/layout/list1"/>
    <dgm:cxn modelId="{0D0AD731-42B5-499A-9581-4993639AD619}" type="presParOf" srcId="{616ABF48-6A20-40B6-A9FB-535350731B4B}" destId="{F9E422A0-8223-4B4F-9014-AFD1A91D48B0}" srcOrd="0" destOrd="0" presId="urn:microsoft.com/office/officeart/2005/8/layout/list1"/>
    <dgm:cxn modelId="{EBA0461D-A891-4294-9785-EDAF3978C3A1}" type="presParOf" srcId="{F9E422A0-8223-4B4F-9014-AFD1A91D48B0}" destId="{A2AD5DF3-E013-4F92-B275-2A2E597D18F9}" srcOrd="0" destOrd="0" presId="urn:microsoft.com/office/officeart/2005/8/layout/list1"/>
    <dgm:cxn modelId="{F064A8A1-BBCD-4EAA-882C-4A2E024C29FA}" type="presParOf" srcId="{F9E422A0-8223-4B4F-9014-AFD1A91D48B0}" destId="{C7088287-9FEB-45DC-8762-03B51C3F98B1}" srcOrd="1" destOrd="0" presId="urn:microsoft.com/office/officeart/2005/8/layout/list1"/>
    <dgm:cxn modelId="{9496ABC9-C3B4-46B0-AE3E-538FA1889478}" type="presParOf" srcId="{616ABF48-6A20-40B6-A9FB-535350731B4B}" destId="{2C0FCB1E-B138-48D0-97D1-FEE5DAB3C79C}" srcOrd="1" destOrd="0" presId="urn:microsoft.com/office/officeart/2005/8/layout/list1"/>
    <dgm:cxn modelId="{C39794F0-1DD9-4B02-971B-B13EC0B76577}" type="presParOf" srcId="{616ABF48-6A20-40B6-A9FB-535350731B4B}" destId="{DF2C3325-E59E-49C5-90EB-E25CA6AC6ECF}" srcOrd="2" destOrd="0" presId="urn:microsoft.com/office/officeart/2005/8/layout/list1"/>
    <dgm:cxn modelId="{8869927F-0A06-4F84-A5CD-A7B80EDC3D2D}" type="presParOf" srcId="{616ABF48-6A20-40B6-A9FB-535350731B4B}" destId="{D4484D4C-58EF-4E58-BBBA-4E5E49963610}" srcOrd="3" destOrd="0" presId="urn:microsoft.com/office/officeart/2005/8/layout/list1"/>
    <dgm:cxn modelId="{8E8F6CBF-15C5-4E6F-8110-5E6D70742CE0}" type="presParOf" srcId="{616ABF48-6A20-40B6-A9FB-535350731B4B}" destId="{7D9A0924-4597-465F-B3D2-12B0E3834F9A}" srcOrd="4" destOrd="0" presId="urn:microsoft.com/office/officeart/2005/8/layout/list1"/>
    <dgm:cxn modelId="{08D95651-4DE7-430E-BF92-81DFE89AC490}" type="presParOf" srcId="{7D9A0924-4597-465F-B3D2-12B0E3834F9A}" destId="{2DEC70A9-3B69-4EF6-B38F-B0DED44140CA}" srcOrd="0" destOrd="0" presId="urn:microsoft.com/office/officeart/2005/8/layout/list1"/>
    <dgm:cxn modelId="{7F33952C-2ECB-480D-91C2-948B08AF3355}" type="presParOf" srcId="{7D9A0924-4597-465F-B3D2-12B0E3834F9A}" destId="{32B7E588-1131-46F0-9865-83A12CFFCBC5}" srcOrd="1" destOrd="0" presId="urn:microsoft.com/office/officeart/2005/8/layout/list1"/>
    <dgm:cxn modelId="{5257AE51-D719-475A-81B6-E4923D584900}" type="presParOf" srcId="{616ABF48-6A20-40B6-A9FB-535350731B4B}" destId="{7A11F821-EBA7-4B6D-9625-F3E8EAB01828}" srcOrd="5" destOrd="0" presId="urn:microsoft.com/office/officeart/2005/8/layout/list1"/>
    <dgm:cxn modelId="{AA553C34-E835-4414-81B9-EB6BC1669770}" type="presParOf" srcId="{616ABF48-6A20-40B6-A9FB-535350731B4B}" destId="{A0E8F6F8-BD35-4DE1-87BF-0E3D30244D59}" srcOrd="6" destOrd="0" presId="urn:microsoft.com/office/officeart/2005/8/layout/list1"/>
    <dgm:cxn modelId="{CF3B199D-CD8A-4343-B61A-89A2B43DFAC6}" type="presParOf" srcId="{616ABF48-6A20-40B6-A9FB-535350731B4B}" destId="{8001F9D3-AB53-4ACD-AB08-CD703DBDEBB0}" srcOrd="7" destOrd="0" presId="urn:microsoft.com/office/officeart/2005/8/layout/list1"/>
    <dgm:cxn modelId="{31EFFCDA-732F-4E43-8618-29C53B121318}" type="presParOf" srcId="{616ABF48-6A20-40B6-A9FB-535350731B4B}" destId="{4A828880-9A9C-48A0-A8A4-31AD2C029164}" srcOrd="8" destOrd="0" presId="urn:microsoft.com/office/officeart/2005/8/layout/list1"/>
    <dgm:cxn modelId="{76113D78-00BB-4014-AF4F-24911A26C62A}" type="presParOf" srcId="{4A828880-9A9C-48A0-A8A4-31AD2C029164}" destId="{6FDF4191-2069-4D74-A998-3B2EE29692EC}" srcOrd="0" destOrd="0" presId="urn:microsoft.com/office/officeart/2005/8/layout/list1"/>
    <dgm:cxn modelId="{C0AFBA9D-8A3A-49BD-8D1B-84BB5312EE0B}" type="presParOf" srcId="{4A828880-9A9C-48A0-A8A4-31AD2C029164}" destId="{7D07AECA-D3A8-4FB0-A0E4-9FF8614771F0}" srcOrd="1" destOrd="0" presId="urn:microsoft.com/office/officeart/2005/8/layout/list1"/>
    <dgm:cxn modelId="{DC3189F4-0505-46E0-ADD1-9683BD5FB855}" type="presParOf" srcId="{616ABF48-6A20-40B6-A9FB-535350731B4B}" destId="{A9420F17-3900-4F69-BDBA-982920FEAD35}" srcOrd="9" destOrd="0" presId="urn:microsoft.com/office/officeart/2005/8/layout/list1"/>
    <dgm:cxn modelId="{F742A7D6-0563-4184-B126-32BDAFA29FA2}" type="presParOf" srcId="{616ABF48-6A20-40B6-A9FB-535350731B4B}" destId="{C76C76EF-49DF-4E8D-8E83-50A960A7684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r>
            <a:rPr lang="zh-CN" altLang="en-US" dirty="0" smtClean="0"/>
            <a:t>逻辑性错误，主要体现在审核结果中的红牌信息。</a:t>
          </a:r>
          <a:endParaRPr lang="en-US" altLang="zh-CN" dirty="0" smtClean="0"/>
        </a:p>
        <a:p>
          <a:r>
            <a:rPr lang="zh-CN" altLang="en-US" dirty="0" smtClean="0"/>
            <a:t>应该说，审核出来的红牌信息中，除了与表二有关的红牌信息可以不改之外，其他红牌信息不改的很少。</a:t>
          </a:r>
          <a:endParaRPr lang="en-US" altLang="zh-CN" dirty="0" smtClean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49FB82ED-406D-40D6-878F-98AE67961B80}" type="presOf" srcId="{6C642221-13F2-427C-8040-CCF95E44C82F}" destId="{2648E5B7-F3C3-4C86-BF67-AFA3B94063F2}" srcOrd="0" destOrd="0" presId="urn:microsoft.com/office/officeart/2005/8/layout/vList2"/>
    <dgm:cxn modelId="{3FF18244-314C-42A9-91E5-150C955A0DD9}" type="presOf" srcId="{73352910-EABE-4FD5-B4D6-2BBCAD29F1A9}" destId="{2174E0B2-E98A-4D96-B561-4A84A13CAE96}" srcOrd="0" destOrd="0" presId="urn:microsoft.com/office/officeart/2005/8/layout/vList2"/>
    <dgm:cxn modelId="{F81FCA8F-A6BD-4B68-ADF4-10DF165C85AD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r>
            <a:rPr lang="zh-CN" altLang="en-US" dirty="0" smtClean="0"/>
            <a:t>提示性信息，主要体现在审核结果中的黄牌信息。</a:t>
          </a:r>
          <a:endParaRPr lang="en-US" altLang="zh-CN" dirty="0" smtClean="0"/>
        </a:p>
        <a:p>
          <a:r>
            <a:rPr lang="zh-CN" dirty="0" smtClean="0"/>
            <a:t>黄牌</a:t>
          </a:r>
          <a:r>
            <a:rPr lang="zh-CN" altLang="en-US" dirty="0" smtClean="0"/>
            <a:t>信息</a:t>
          </a:r>
          <a:r>
            <a:rPr lang="zh-CN" dirty="0" smtClean="0"/>
            <a:t>，</a:t>
          </a:r>
          <a:r>
            <a:rPr lang="zh-CN" altLang="en-US" dirty="0" smtClean="0"/>
            <a:t>一定要</a:t>
          </a:r>
          <a:r>
            <a:rPr lang="zh-CN" dirty="0" smtClean="0"/>
            <a:t>逐一核对，如提示面积</a:t>
          </a:r>
          <a:r>
            <a:rPr lang="zh-CN" altLang="en-US" dirty="0" smtClean="0"/>
            <a:t>过大或过小</a:t>
          </a:r>
          <a:r>
            <a:rPr lang="zh-CN" dirty="0" smtClean="0"/>
            <a:t>，一些单价</a:t>
          </a:r>
          <a:r>
            <a:rPr lang="zh-CN" altLang="en-US" dirty="0" smtClean="0"/>
            <a:t>很低或很高</a:t>
          </a:r>
          <a:r>
            <a:rPr lang="zh-CN" dirty="0" smtClean="0"/>
            <a:t>，这些也可能是实际存在的，但也可能是输入的错误，要</a:t>
          </a:r>
          <a:r>
            <a:rPr lang="zh-CN" altLang="en-US" dirty="0" smtClean="0"/>
            <a:t>一一</a:t>
          </a:r>
          <a:r>
            <a:rPr lang="zh-CN" dirty="0" smtClean="0"/>
            <a:t>核实，保证规划数据的合理性。</a:t>
          </a:r>
          <a:endParaRPr lang="en-US" altLang="zh-CN" dirty="0" smtClean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C1AD4DDC-B4FF-458C-810D-B728EB67C8B2}" type="presOf" srcId="{73352910-EABE-4FD5-B4D6-2BBCAD29F1A9}" destId="{2174E0B2-E98A-4D96-B561-4A84A13CAE96}" srcOrd="0" destOrd="0" presId="urn:microsoft.com/office/officeart/2005/8/layout/vList2"/>
    <dgm:cxn modelId="{E97609D7-C14C-4C19-8220-0A7DCA73FA0E}" type="presOf" srcId="{6C642221-13F2-427C-8040-CCF95E44C82F}" destId="{2648E5B7-F3C3-4C86-BF67-AFA3B94063F2}" srcOrd="0" destOrd="0" presId="urn:microsoft.com/office/officeart/2005/8/layout/vList2"/>
    <dgm:cxn modelId="{BEB629B3-5A25-4D8B-B913-4DD10A125E40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r>
            <a:rPr lang="zh-CN" altLang="en-US" dirty="0" smtClean="0"/>
            <a:t>软件里面预置的审核关系，确保了规划数据质量，也统一了规划标准。但全国各地情况不一。比如哪些地方是营养改善的地方试点县，各地方试点县具体的供餐模式也不尽完全一样，各地薄弱环节也不尽相同。对这种情况，只有本地的同志才能掌握。所以除了利用软件本身的审核功能，我们还要导出报表，根据本地情况，做好人工审核（审核用途与校舍名称等），确保数据真实、有用、可用。</a:t>
          </a:r>
          <a:endParaRPr lang="en-US" altLang="zh-CN" dirty="0" smtClean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 custScaleY="10387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792F944-5A88-419B-9210-DA5889D083CC}" type="presOf" srcId="{6C642221-13F2-427C-8040-CCF95E44C82F}" destId="{2648E5B7-F3C3-4C86-BF67-AFA3B94063F2}" srcOrd="0" destOrd="0" presId="urn:microsoft.com/office/officeart/2005/8/layout/vList2"/>
    <dgm:cxn modelId="{AF8B20C4-5FB7-4908-86F6-F3E2D61C195C}" type="presOf" srcId="{73352910-EABE-4FD5-B4D6-2BBCAD29F1A9}" destId="{2174E0B2-E98A-4D96-B561-4A84A13CAE96}" srcOrd="0" destOrd="0" presId="urn:microsoft.com/office/officeart/2005/8/layout/vList2"/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CC1CD369-E109-4402-BA25-DD1D13F45D9C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r>
            <a:rPr lang="zh-CN" altLang="en-US" dirty="0" smtClean="0"/>
            <a:t>　　</a:t>
          </a:r>
          <a:r>
            <a:rPr lang="zh-CN" dirty="0" smtClean="0"/>
            <a:t>一个好的规划不是</a:t>
          </a:r>
          <a:r>
            <a:rPr lang="zh-CN" altLang="en-US" dirty="0" smtClean="0"/>
            <a:t>也不应该</a:t>
          </a:r>
          <a:r>
            <a:rPr lang="zh-CN" dirty="0" smtClean="0"/>
            <a:t>以红黄牌提示信息的多少来</a:t>
          </a:r>
          <a:r>
            <a:rPr lang="zh-CN" altLang="en-US" dirty="0" smtClean="0"/>
            <a:t>作为评</a:t>
          </a:r>
          <a:r>
            <a:rPr lang="zh-CN" dirty="0" smtClean="0"/>
            <a:t>判</a:t>
          </a:r>
          <a:r>
            <a:rPr lang="zh-CN" altLang="en-US" dirty="0" smtClean="0"/>
            <a:t>标准。</a:t>
          </a:r>
          <a:endParaRPr lang="en-US" altLang="zh-CN" dirty="0" smtClean="0"/>
        </a:p>
        <a:p>
          <a:r>
            <a:rPr lang="zh-CN" altLang="en-US" dirty="0" smtClean="0"/>
            <a:t>　　一要防止为了</a:t>
          </a:r>
          <a:r>
            <a:rPr lang="zh-CN" dirty="0" smtClean="0"/>
            <a:t>消除红黄牌而</a:t>
          </a:r>
          <a:r>
            <a:rPr lang="zh-CN" altLang="en-US" dirty="0" smtClean="0"/>
            <a:t>乱</a:t>
          </a:r>
          <a:r>
            <a:rPr lang="zh-CN" dirty="0" smtClean="0"/>
            <a:t>改数据，</a:t>
          </a:r>
          <a:r>
            <a:rPr lang="zh-CN" altLang="en-US" dirty="0" smtClean="0"/>
            <a:t>出现了一个县没有一条红黄牌信息的极端。对审核信息要</a:t>
          </a:r>
          <a:r>
            <a:rPr lang="zh-CN" dirty="0" smtClean="0"/>
            <a:t>仔细核实，不合理的就修</a:t>
          </a:r>
          <a:r>
            <a:rPr lang="zh-CN" altLang="en-US" dirty="0" smtClean="0"/>
            <a:t>改</a:t>
          </a:r>
          <a:r>
            <a:rPr lang="zh-CN" dirty="0" smtClean="0"/>
            <a:t>，</a:t>
          </a:r>
          <a:r>
            <a:rPr lang="zh-CN" altLang="en-US" dirty="0" smtClean="0"/>
            <a:t>确实</a:t>
          </a:r>
          <a:r>
            <a:rPr lang="zh-CN" dirty="0" smtClean="0"/>
            <a:t>存在的，找到</a:t>
          </a:r>
          <a:r>
            <a:rPr lang="zh-CN" altLang="en-US" dirty="0" smtClean="0"/>
            <a:t>理由</a:t>
          </a:r>
          <a:r>
            <a:rPr lang="zh-CN" dirty="0" smtClean="0"/>
            <a:t>，</a:t>
          </a:r>
          <a:r>
            <a:rPr lang="zh-CN" altLang="en-US" dirty="0" smtClean="0"/>
            <a:t>进行</a:t>
          </a:r>
          <a:r>
            <a:rPr lang="zh-CN" dirty="0" smtClean="0"/>
            <a:t>说明。</a:t>
          </a:r>
          <a:endParaRPr lang="en-US" altLang="zh-CN" dirty="0" smtClean="0"/>
        </a:p>
        <a:p>
          <a:r>
            <a:rPr lang="zh-CN" altLang="en-US" dirty="0" smtClean="0"/>
            <a:t>       二要防止对审核信息不理不问，不看不改这个极端。</a:t>
          </a:r>
          <a:endParaRPr lang="zh-CN" dirty="0" smtClean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F70A75D-4244-4CA5-B120-85B5A8E0855A}" type="presOf" srcId="{73352910-EABE-4FD5-B4D6-2BBCAD29F1A9}" destId="{2174E0B2-E98A-4D96-B561-4A84A13CAE96}" srcOrd="0" destOrd="0" presId="urn:microsoft.com/office/officeart/2005/8/layout/vList2"/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F7BE7FB9-4BB3-4805-8B25-D5BF9B070FC4}" type="presOf" srcId="{6C642221-13F2-427C-8040-CCF95E44C82F}" destId="{2648E5B7-F3C3-4C86-BF67-AFA3B94063F2}" srcOrd="0" destOrd="0" presId="urn:microsoft.com/office/officeart/2005/8/layout/vList2"/>
    <dgm:cxn modelId="{9D815DE8-11F2-4EF7-B47A-D953528E16C2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pPr algn="ctr"/>
          <a:r>
            <a:rPr lang="zh-CN" altLang="en-US" dirty="0" smtClean="0"/>
            <a:t>谢谢大家</a:t>
          </a:r>
          <a:endParaRPr lang="zh-CN" dirty="0" smtClean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pPr algn="ctr"/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pPr algn="ctr"/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6D7994BD-3E42-413E-9AF8-447782925BB4}" type="presOf" srcId="{73352910-EABE-4FD5-B4D6-2BBCAD29F1A9}" destId="{2174E0B2-E98A-4D96-B561-4A84A13CAE96}" srcOrd="0" destOrd="0" presId="urn:microsoft.com/office/officeart/2005/8/layout/vList2"/>
    <dgm:cxn modelId="{DBBC9C8A-3D12-423C-95C4-D9B8B76557AD}" type="presOf" srcId="{6C642221-13F2-427C-8040-CCF95E44C82F}" destId="{2648E5B7-F3C3-4C86-BF67-AFA3B94063F2}" srcOrd="0" destOrd="0" presId="urn:microsoft.com/office/officeart/2005/8/layout/vList2"/>
    <dgm:cxn modelId="{D5B61B64-BBEF-4365-BFAF-D7E63B01D2D7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ED5F56-8DDA-44B8-BC95-647BFB6B5F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93D799-CD5B-4D41-A56F-DB86AC3CBBA2}">
      <dgm:prSet phldrT="[文本]"/>
      <dgm:spPr/>
      <dgm:t>
        <a:bodyPr/>
        <a:lstStyle/>
        <a:p>
          <a:pPr algn="ctr"/>
          <a:r>
            <a:rPr lang="zh-CN" altLang="en-US" dirty="0" smtClean="0"/>
            <a:t>要点一</a:t>
          </a:r>
          <a:endParaRPr lang="zh-CN" altLang="en-US" dirty="0"/>
        </a:p>
      </dgm:t>
    </dgm:pt>
    <dgm:pt modelId="{50ACA141-ECFF-43A2-9F6A-FA532CDE8BC4}" type="parTrans" cxnId="{FF5B16B0-A057-462B-9F8A-27900990EBA5}">
      <dgm:prSet/>
      <dgm:spPr/>
      <dgm:t>
        <a:bodyPr/>
        <a:lstStyle/>
        <a:p>
          <a:endParaRPr lang="zh-CN" altLang="en-US"/>
        </a:p>
      </dgm:t>
    </dgm:pt>
    <dgm:pt modelId="{AE6F1846-EC73-42F1-9585-2607982A2C37}" type="sibTrans" cxnId="{FF5B16B0-A057-462B-9F8A-27900990EBA5}">
      <dgm:prSet/>
      <dgm:spPr/>
      <dgm:t>
        <a:bodyPr/>
        <a:lstStyle/>
        <a:p>
          <a:endParaRPr lang="zh-CN" altLang="en-US"/>
        </a:p>
      </dgm:t>
    </dgm:pt>
    <dgm:pt modelId="{A8B6300A-D17D-4035-8B3B-58390EFEB3D6}">
      <dgm:prSet phldrT="[文本]"/>
      <dgm:spPr/>
      <dgm:t>
        <a:bodyPr/>
        <a:lstStyle/>
        <a:p>
          <a:r>
            <a:rPr lang="zh-CN" altLang="en-US" dirty="0" smtClean="0"/>
            <a:t>不要安装精简版的</a:t>
          </a:r>
          <a:r>
            <a:rPr lang="en-US" altLang="zh-CN" dirty="0" smtClean="0"/>
            <a:t>ghost</a:t>
          </a:r>
          <a:r>
            <a:rPr lang="zh-CN" altLang="en-US" dirty="0" smtClean="0"/>
            <a:t>操作系统。尽可能安装完整版</a:t>
          </a:r>
          <a:r>
            <a:rPr lang="en-US" altLang="zh-CN" dirty="0" smtClean="0"/>
            <a:t>windows</a:t>
          </a:r>
          <a:r>
            <a:rPr lang="zh-CN" altLang="en-US" dirty="0" smtClean="0"/>
            <a:t>系统性。不然会出现一些不可知的错误。</a:t>
          </a:r>
          <a:endParaRPr lang="zh-CN" altLang="en-US" dirty="0"/>
        </a:p>
      </dgm:t>
    </dgm:pt>
    <dgm:pt modelId="{8214329D-FD91-4F44-BCF7-B144DC4DBDEF}" type="parTrans" cxnId="{4BDE230B-302E-46E2-AA16-5A12154D6852}">
      <dgm:prSet/>
      <dgm:spPr/>
      <dgm:t>
        <a:bodyPr/>
        <a:lstStyle/>
        <a:p>
          <a:endParaRPr lang="zh-CN" altLang="en-US"/>
        </a:p>
      </dgm:t>
    </dgm:pt>
    <dgm:pt modelId="{818645AB-C33C-4895-A5CE-D5B0801F32AE}" type="sibTrans" cxnId="{4BDE230B-302E-46E2-AA16-5A12154D6852}">
      <dgm:prSet/>
      <dgm:spPr/>
      <dgm:t>
        <a:bodyPr/>
        <a:lstStyle/>
        <a:p>
          <a:endParaRPr lang="zh-CN" altLang="en-US"/>
        </a:p>
      </dgm:t>
    </dgm:pt>
    <dgm:pt modelId="{3DE17C29-F9C9-4EBE-B06F-6BEE8C35B15E}" type="pres">
      <dgm:prSet presAssocID="{A2ED5F56-8DDA-44B8-BC95-647BFB6B5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7F451CD-A4B0-4C44-8148-665F2B982F53}" type="pres">
      <dgm:prSet presAssocID="{FC93D799-CD5B-4D41-A56F-DB86AC3CBBA2}" presName="parentText" presStyleLbl="node1" presStyleIdx="0" presStyleCnt="1" custScaleY="659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29D093-6FB2-46F8-B24B-83853E98A013}" type="pres">
      <dgm:prSet presAssocID="{FC93D799-CD5B-4D41-A56F-DB86AC3CBBA2}" presName="childText" presStyleLbl="revTx" presStyleIdx="0" presStyleCnt="1" custScaleY="51509" custLinFactNeighborY="389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95DEAB6-FB92-4EB8-B7E4-70818305CCD7}" type="presOf" srcId="{A2ED5F56-8DDA-44B8-BC95-647BFB6B5F14}" destId="{3DE17C29-F9C9-4EBE-B06F-6BEE8C35B15E}" srcOrd="0" destOrd="0" presId="urn:microsoft.com/office/officeart/2005/8/layout/vList2"/>
    <dgm:cxn modelId="{FF5B16B0-A057-462B-9F8A-27900990EBA5}" srcId="{A2ED5F56-8DDA-44B8-BC95-647BFB6B5F14}" destId="{FC93D799-CD5B-4D41-A56F-DB86AC3CBBA2}" srcOrd="0" destOrd="0" parTransId="{50ACA141-ECFF-43A2-9F6A-FA532CDE8BC4}" sibTransId="{AE6F1846-EC73-42F1-9585-2607982A2C37}"/>
    <dgm:cxn modelId="{48302DA6-914A-4DCA-8E07-7E31B77DC179}" type="presOf" srcId="{A8B6300A-D17D-4035-8B3B-58390EFEB3D6}" destId="{8529D093-6FB2-46F8-B24B-83853E98A013}" srcOrd="0" destOrd="0" presId="urn:microsoft.com/office/officeart/2005/8/layout/vList2"/>
    <dgm:cxn modelId="{D4275A27-DC81-4D69-9617-ECB7904EEA92}" type="presOf" srcId="{FC93D799-CD5B-4D41-A56F-DB86AC3CBBA2}" destId="{47F451CD-A4B0-4C44-8148-665F2B982F53}" srcOrd="0" destOrd="0" presId="urn:microsoft.com/office/officeart/2005/8/layout/vList2"/>
    <dgm:cxn modelId="{4BDE230B-302E-46E2-AA16-5A12154D6852}" srcId="{FC93D799-CD5B-4D41-A56F-DB86AC3CBBA2}" destId="{A8B6300A-D17D-4035-8B3B-58390EFEB3D6}" srcOrd="0" destOrd="0" parTransId="{8214329D-FD91-4F44-BCF7-B144DC4DBDEF}" sibTransId="{818645AB-C33C-4895-A5CE-D5B0801F32AE}"/>
    <dgm:cxn modelId="{9BCD7C62-6B83-47CA-9E78-11350B76E32F}" type="presParOf" srcId="{3DE17C29-F9C9-4EBE-B06F-6BEE8C35B15E}" destId="{47F451CD-A4B0-4C44-8148-665F2B982F53}" srcOrd="0" destOrd="0" presId="urn:microsoft.com/office/officeart/2005/8/layout/vList2"/>
    <dgm:cxn modelId="{4004EF08-6CE6-40CC-9B74-75E6255DAA55}" type="presParOf" srcId="{3DE17C29-F9C9-4EBE-B06F-6BEE8C35B15E}" destId="{8529D093-6FB2-46F8-B24B-83853E98A0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ED5F56-8DDA-44B8-BC95-647BFB6B5F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C93D799-CD5B-4D41-A56F-DB86AC3CBBA2}">
      <dgm:prSet phldrT="[文本]"/>
      <dgm:spPr/>
      <dgm:t>
        <a:bodyPr/>
        <a:lstStyle/>
        <a:p>
          <a:pPr algn="ctr"/>
          <a:r>
            <a:rPr lang="zh-CN" altLang="en-US" dirty="0" smtClean="0"/>
            <a:t>要点二</a:t>
          </a:r>
          <a:endParaRPr lang="zh-CN" altLang="en-US" dirty="0"/>
        </a:p>
      </dgm:t>
    </dgm:pt>
    <dgm:pt modelId="{50ACA141-ECFF-43A2-9F6A-FA532CDE8BC4}" type="parTrans" cxnId="{FF5B16B0-A057-462B-9F8A-27900990EBA5}">
      <dgm:prSet/>
      <dgm:spPr/>
      <dgm:t>
        <a:bodyPr/>
        <a:lstStyle/>
        <a:p>
          <a:endParaRPr lang="zh-CN" altLang="en-US"/>
        </a:p>
      </dgm:t>
    </dgm:pt>
    <dgm:pt modelId="{AE6F1846-EC73-42F1-9585-2607982A2C37}" type="sibTrans" cxnId="{FF5B16B0-A057-462B-9F8A-27900990EBA5}">
      <dgm:prSet/>
      <dgm:spPr/>
      <dgm:t>
        <a:bodyPr/>
        <a:lstStyle/>
        <a:p>
          <a:endParaRPr lang="zh-CN" altLang="en-US"/>
        </a:p>
      </dgm:t>
    </dgm:pt>
    <dgm:pt modelId="{A8B6300A-D17D-4035-8B3B-58390EFEB3D6}">
      <dgm:prSet phldrT="[文本]" custT="1"/>
      <dgm:spPr/>
      <dgm:t>
        <a:bodyPr/>
        <a:lstStyle/>
        <a:p>
          <a:r>
            <a:rPr lang="zh-CN" altLang="en-US" sz="3600" dirty="0" smtClean="0">
              <a:latin typeface="方正小标宋简体" pitchFamily="2" charset="-122"/>
              <a:ea typeface="方正小标宋简体" pitchFamily="2" charset="-122"/>
            </a:rPr>
            <a:t>做好兼容性设置</a:t>
          </a:r>
          <a:endParaRPr lang="zh-CN" altLang="en-US" sz="3600" dirty="0">
            <a:latin typeface="方正小标宋简体" pitchFamily="2" charset="-122"/>
            <a:ea typeface="方正小标宋简体" pitchFamily="2" charset="-122"/>
          </a:endParaRPr>
        </a:p>
      </dgm:t>
    </dgm:pt>
    <dgm:pt modelId="{8214329D-FD91-4F44-BCF7-B144DC4DBDEF}" type="parTrans" cxnId="{4BDE230B-302E-46E2-AA16-5A12154D6852}">
      <dgm:prSet/>
      <dgm:spPr/>
      <dgm:t>
        <a:bodyPr/>
        <a:lstStyle/>
        <a:p>
          <a:endParaRPr lang="zh-CN" altLang="en-US"/>
        </a:p>
      </dgm:t>
    </dgm:pt>
    <dgm:pt modelId="{818645AB-C33C-4895-A5CE-D5B0801F32AE}" type="sibTrans" cxnId="{4BDE230B-302E-46E2-AA16-5A12154D6852}">
      <dgm:prSet/>
      <dgm:spPr/>
      <dgm:t>
        <a:bodyPr/>
        <a:lstStyle/>
        <a:p>
          <a:endParaRPr lang="zh-CN" altLang="en-US"/>
        </a:p>
      </dgm:t>
    </dgm:pt>
    <dgm:pt modelId="{3DE17C29-F9C9-4EBE-B06F-6BEE8C35B15E}" type="pres">
      <dgm:prSet presAssocID="{A2ED5F56-8DDA-44B8-BC95-647BFB6B5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7F451CD-A4B0-4C44-8148-665F2B982F53}" type="pres">
      <dgm:prSet presAssocID="{FC93D799-CD5B-4D41-A56F-DB86AC3CBBA2}" presName="parentText" presStyleLbl="node1" presStyleIdx="0" presStyleCnt="1" custScaleY="6597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529D093-6FB2-46F8-B24B-83853E98A013}" type="pres">
      <dgm:prSet presAssocID="{FC93D799-CD5B-4D41-A56F-DB86AC3CBBA2}" presName="childText" presStyleLbl="revTx" presStyleIdx="0" presStyleCnt="1" custScaleY="51509" custLinFactNeighborY="3891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F5B16B0-A057-462B-9F8A-27900990EBA5}" srcId="{A2ED5F56-8DDA-44B8-BC95-647BFB6B5F14}" destId="{FC93D799-CD5B-4D41-A56F-DB86AC3CBBA2}" srcOrd="0" destOrd="0" parTransId="{50ACA141-ECFF-43A2-9F6A-FA532CDE8BC4}" sibTransId="{AE6F1846-EC73-42F1-9585-2607982A2C37}"/>
    <dgm:cxn modelId="{CB551D2C-3EA0-4377-B51E-9AAB93C72666}" type="presOf" srcId="{FC93D799-CD5B-4D41-A56F-DB86AC3CBBA2}" destId="{47F451CD-A4B0-4C44-8148-665F2B982F53}" srcOrd="0" destOrd="0" presId="urn:microsoft.com/office/officeart/2005/8/layout/vList2"/>
    <dgm:cxn modelId="{18A58D63-5BEA-4227-BA98-0F6C897389BC}" type="presOf" srcId="{A2ED5F56-8DDA-44B8-BC95-647BFB6B5F14}" destId="{3DE17C29-F9C9-4EBE-B06F-6BEE8C35B15E}" srcOrd="0" destOrd="0" presId="urn:microsoft.com/office/officeart/2005/8/layout/vList2"/>
    <dgm:cxn modelId="{0A538B77-5B2E-4938-899B-3C03B793889C}" type="presOf" srcId="{A8B6300A-D17D-4035-8B3B-58390EFEB3D6}" destId="{8529D093-6FB2-46F8-B24B-83853E98A013}" srcOrd="0" destOrd="0" presId="urn:microsoft.com/office/officeart/2005/8/layout/vList2"/>
    <dgm:cxn modelId="{4BDE230B-302E-46E2-AA16-5A12154D6852}" srcId="{FC93D799-CD5B-4D41-A56F-DB86AC3CBBA2}" destId="{A8B6300A-D17D-4035-8B3B-58390EFEB3D6}" srcOrd="0" destOrd="0" parTransId="{8214329D-FD91-4F44-BCF7-B144DC4DBDEF}" sibTransId="{818645AB-C33C-4895-A5CE-D5B0801F32AE}"/>
    <dgm:cxn modelId="{B6BC1ED8-86C0-4D38-B406-0F45D5944F1E}" type="presParOf" srcId="{3DE17C29-F9C9-4EBE-B06F-6BEE8C35B15E}" destId="{47F451CD-A4B0-4C44-8148-665F2B982F53}" srcOrd="0" destOrd="0" presId="urn:microsoft.com/office/officeart/2005/8/layout/vList2"/>
    <dgm:cxn modelId="{62E0DDF4-1D8C-4C53-B1AF-2F11531C190E}" type="presParOf" srcId="{3DE17C29-F9C9-4EBE-B06F-6BEE8C35B15E}" destId="{8529D093-6FB2-46F8-B24B-83853E98A01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6D50D-65E6-428C-9838-4F59B0C512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5AB298B-AEEC-4507-B83A-D7DDBC74A9E9}">
      <dgm:prSet phldrT="[文本]"/>
      <dgm:spPr/>
      <dgm:t>
        <a:bodyPr/>
        <a:lstStyle/>
        <a:p>
          <a:pPr algn="ctr"/>
          <a:r>
            <a:rPr lang="zh-CN" altLang="en-US" dirty="0" smtClean="0"/>
            <a:t>要点</a:t>
          </a:r>
          <a:endParaRPr lang="zh-CN" altLang="en-US" dirty="0"/>
        </a:p>
      </dgm:t>
    </dgm:pt>
    <dgm:pt modelId="{CB92BF48-1F0D-4F8E-A76B-0B8EFC9E8531}" type="parTrans" cxnId="{2A54B0DB-545D-4A4B-B8E3-B4178B0D4CA0}">
      <dgm:prSet/>
      <dgm:spPr/>
      <dgm:t>
        <a:bodyPr/>
        <a:lstStyle/>
        <a:p>
          <a:endParaRPr lang="zh-CN" altLang="en-US"/>
        </a:p>
      </dgm:t>
    </dgm:pt>
    <dgm:pt modelId="{DD99F771-276C-4E20-9DFC-03240D224140}" type="sibTrans" cxnId="{2A54B0DB-545D-4A4B-B8E3-B4178B0D4CA0}">
      <dgm:prSet/>
      <dgm:spPr/>
      <dgm:t>
        <a:bodyPr/>
        <a:lstStyle/>
        <a:p>
          <a:endParaRPr lang="zh-CN" altLang="en-US"/>
        </a:p>
      </dgm:t>
    </dgm:pt>
    <dgm:pt modelId="{5BDC3881-8133-494E-B19B-F91826D04EE3}">
      <dgm:prSet phldrT="[文本]"/>
      <dgm:spPr/>
      <dgm:t>
        <a:bodyPr/>
        <a:lstStyle/>
        <a:p>
          <a:r>
            <a:rPr lang="zh-CN" altLang="en-US" dirty="0" smtClean="0"/>
            <a:t>一定要复制这</a:t>
          </a:r>
          <a:r>
            <a:rPr lang="en-US" altLang="zh-CN" dirty="0" smtClean="0"/>
            <a:t>8</a:t>
          </a:r>
          <a:r>
            <a:rPr lang="zh-CN" altLang="en-US" dirty="0" smtClean="0"/>
            <a:t>个文件，而不是复制基础数据包这个文件夹。</a:t>
          </a:r>
          <a:endParaRPr lang="zh-CN" altLang="en-US" dirty="0"/>
        </a:p>
      </dgm:t>
    </dgm:pt>
    <dgm:pt modelId="{651B6147-CA58-4737-A1FB-6CC7DCB461F5}" type="parTrans" cxnId="{FBA0E589-77D4-4F56-AFFB-D84CB930F7A9}">
      <dgm:prSet/>
      <dgm:spPr/>
      <dgm:t>
        <a:bodyPr/>
        <a:lstStyle/>
        <a:p>
          <a:endParaRPr lang="zh-CN" altLang="en-US"/>
        </a:p>
      </dgm:t>
    </dgm:pt>
    <dgm:pt modelId="{740E78B2-3864-4231-9BE6-F17E6A8CF95C}" type="sibTrans" cxnId="{FBA0E589-77D4-4F56-AFFB-D84CB930F7A9}">
      <dgm:prSet/>
      <dgm:spPr/>
      <dgm:t>
        <a:bodyPr/>
        <a:lstStyle/>
        <a:p>
          <a:endParaRPr lang="zh-CN" altLang="en-US"/>
        </a:p>
      </dgm:t>
    </dgm:pt>
    <dgm:pt modelId="{4733637E-0AEC-4659-AE2A-219B1AB133AD}" type="pres">
      <dgm:prSet presAssocID="{3C36D50D-65E6-428C-9838-4F59B0C512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97FC2C2-88AD-45E0-8213-F871169C2A82}" type="pres">
      <dgm:prSet presAssocID="{F5AB298B-AEEC-4507-B83A-D7DDBC74A9E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A84F5C-9DC6-4A3D-8BCD-E9EDA6693D03}" type="pres">
      <dgm:prSet presAssocID="{F5AB298B-AEEC-4507-B83A-D7DDBC74A9E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BA0E589-77D4-4F56-AFFB-D84CB930F7A9}" srcId="{F5AB298B-AEEC-4507-B83A-D7DDBC74A9E9}" destId="{5BDC3881-8133-494E-B19B-F91826D04EE3}" srcOrd="0" destOrd="0" parTransId="{651B6147-CA58-4737-A1FB-6CC7DCB461F5}" sibTransId="{740E78B2-3864-4231-9BE6-F17E6A8CF95C}"/>
    <dgm:cxn modelId="{F732571E-543D-4860-90F4-A9F4CA4E7F1B}" type="presOf" srcId="{F5AB298B-AEEC-4507-B83A-D7DDBC74A9E9}" destId="{C97FC2C2-88AD-45E0-8213-F871169C2A82}" srcOrd="0" destOrd="0" presId="urn:microsoft.com/office/officeart/2005/8/layout/vList2"/>
    <dgm:cxn modelId="{497FDB3E-A527-4448-88AA-EE0091514BA2}" type="presOf" srcId="{3C36D50D-65E6-428C-9838-4F59B0C51291}" destId="{4733637E-0AEC-4659-AE2A-219B1AB133AD}" srcOrd="0" destOrd="0" presId="urn:microsoft.com/office/officeart/2005/8/layout/vList2"/>
    <dgm:cxn modelId="{CB01216E-6E52-4A31-B7C5-BDC247FA4EBC}" type="presOf" srcId="{5BDC3881-8133-494E-B19B-F91826D04EE3}" destId="{3BA84F5C-9DC6-4A3D-8BCD-E9EDA6693D03}" srcOrd="0" destOrd="0" presId="urn:microsoft.com/office/officeart/2005/8/layout/vList2"/>
    <dgm:cxn modelId="{2A54B0DB-545D-4A4B-B8E3-B4178B0D4CA0}" srcId="{3C36D50D-65E6-428C-9838-4F59B0C51291}" destId="{F5AB298B-AEEC-4507-B83A-D7DDBC74A9E9}" srcOrd="0" destOrd="0" parTransId="{CB92BF48-1F0D-4F8E-A76B-0B8EFC9E8531}" sibTransId="{DD99F771-276C-4E20-9DFC-03240D224140}"/>
    <dgm:cxn modelId="{EBBB6EE9-FB7B-49A7-ABFE-7BA81D591A00}" type="presParOf" srcId="{4733637E-0AEC-4659-AE2A-219B1AB133AD}" destId="{C97FC2C2-88AD-45E0-8213-F871169C2A82}" srcOrd="0" destOrd="0" presId="urn:microsoft.com/office/officeart/2005/8/layout/vList2"/>
    <dgm:cxn modelId="{35AF3ECC-CF0D-487D-94B6-879CE6E2DF42}" type="presParOf" srcId="{4733637E-0AEC-4659-AE2A-219B1AB133AD}" destId="{3BA84F5C-9DC6-4A3D-8BCD-E9EDA6693D0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1E0E6F-2FD3-430B-80A6-07D14ACA7F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E94982F-4BB2-4BD3-8E48-343D2684D7BB}">
      <dgm:prSet phldrT="[文本]"/>
      <dgm:spPr/>
      <dgm:t>
        <a:bodyPr/>
        <a:lstStyle/>
        <a:p>
          <a:r>
            <a:rPr lang="zh-CN" altLang="en-US" dirty="0" smtClean="0"/>
            <a:t>市级接收县级数据后，再接收市直学校数据。</a:t>
          </a:r>
          <a:endParaRPr lang="zh-CN" altLang="en-US" dirty="0"/>
        </a:p>
      </dgm:t>
    </dgm:pt>
    <dgm:pt modelId="{5F6946A3-9555-4BEF-85C7-880C8C23EE10}" type="parTrans" cxnId="{09A99044-8373-448D-9096-71A6FC77F7DA}">
      <dgm:prSet/>
      <dgm:spPr/>
      <dgm:t>
        <a:bodyPr/>
        <a:lstStyle/>
        <a:p>
          <a:endParaRPr lang="zh-CN" altLang="en-US"/>
        </a:p>
      </dgm:t>
    </dgm:pt>
    <dgm:pt modelId="{3A82CDC0-F6B5-4776-A14F-517FE2C72AF5}" type="sibTrans" cxnId="{09A99044-8373-448D-9096-71A6FC77F7DA}">
      <dgm:prSet/>
      <dgm:spPr/>
      <dgm:t>
        <a:bodyPr/>
        <a:lstStyle/>
        <a:p>
          <a:endParaRPr lang="zh-CN" altLang="en-US"/>
        </a:p>
      </dgm:t>
    </dgm:pt>
    <dgm:pt modelId="{C3AA654E-19D3-4F09-8A66-775393928A3F}" type="pres">
      <dgm:prSet presAssocID="{EC1E0E6F-2FD3-430B-80A6-07D14ACA7F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0BAB5C3-E803-4B31-8447-37D41539F1DE}" type="pres">
      <dgm:prSet presAssocID="{0E94982F-4BB2-4BD3-8E48-343D2684D7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11AD0C7-B5BA-4405-A947-4D51A5E59D71}" type="presOf" srcId="{EC1E0E6F-2FD3-430B-80A6-07D14ACA7FB6}" destId="{C3AA654E-19D3-4F09-8A66-775393928A3F}" srcOrd="0" destOrd="0" presId="urn:microsoft.com/office/officeart/2005/8/layout/vList2"/>
    <dgm:cxn modelId="{F3A560FE-66B6-4F4D-A876-A754C1CDF9ED}" type="presOf" srcId="{0E94982F-4BB2-4BD3-8E48-343D2684D7BB}" destId="{F0BAB5C3-E803-4B31-8447-37D41539F1DE}" srcOrd="0" destOrd="0" presId="urn:microsoft.com/office/officeart/2005/8/layout/vList2"/>
    <dgm:cxn modelId="{09A99044-8373-448D-9096-71A6FC77F7DA}" srcId="{EC1E0E6F-2FD3-430B-80A6-07D14ACA7FB6}" destId="{0E94982F-4BB2-4BD3-8E48-343D2684D7BB}" srcOrd="0" destOrd="0" parTransId="{5F6946A3-9555-4BEF-85C7-880C8C23EE10}" sibTransId="{3A82CDC0-F6B5-4776-A14F-517FE2C72AF5}"/>
    <dgm:cxn modelId="{E280FBD5-59F7-4C48-AB98-9A29B798AE94}" type="presParOf" srcId="{C3AA654E-19D3-4F09-8A66-775393928A3F}" destId="{F0BAB5C3-E803-4B31-8447-37D41539F1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1E0E6F-2FD3-430B-80A6-07D14ACA7F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E94982F-4BB2-4BD3-8E48-343D2684D7BB}">
      <dgm:prSet phldrT="[文本]"/>
      <dgm:spPr/>
      <dgm:t>
        <a:bodyPr/>
        <a:lstStyle/>
        <a:p>
          <a:r>
            <a:rPr lang="zh-CN" altLang="en-US" dirty="0" smtClean="0"/>
            <a:t>优点：强化了市级部门对市直学校的管理，如发现问题后能及时与市直学校联系。</a:t>
          </a:r>
          <a:endParaRPr lang="en-US" altLang="zh-CN" dirty="0" smtClean="0"/>
        </a:p>
        <a:p>
          <a:r>
            <a:rPr lang="zh-CN" altLang="en-US" dirty="0" smtClean="0"/>
            <a:t>缺点：市级部门很容易操作错误，出现整个县只有市直学校的情况，数据丢失可能性大。</a:t>
          </a:r>
          <a:endParaRPr lang="zh-CN" altLang="en-US" dirty="0"/>
        </a:p>
      </dgm:t>
    </dgm:pt>
    <dgm:pt modelId="{5F6946A3-9555-4BEF-85C7-880C8C23EE10}" type="parTrans" cxnId="{09A99044-8373-448D-9096-71A6FC77F7DA}">
      <dgm:prSet/>
      <dgm:spPr/>
      <dgm:t>
        <a:bodyPr/>
        <a:lstStyle/>
        <a:p>
          <a:endParaRPr lang="zh-CN" altLang="en-US"/>
        </a:p>
      </dgm:t>
    </dgm:pt>
    <dgm:pt modelId="{3A82CDC0-F6B5-4776-A14F-517FE2C72AF5}" type="sibTrans" cxnId="{09A99044-8373-448D-9096-71A6FC77F7DA}">
      <dgm:prSet/>
      <dgm:spPr/>
      <dgm:t>
        <a:bodyPr/>
        <a:lstStyle/>
        <a:p>
          <a:endParaRPr lang="zh-CN" altLang="en-US"/>
        </a:p>
      </dgm:t>
    </dgm:pt>
    <dgm:pt modelId="{C3AA654E-19D3-4F09-8A66-775393928A3F}" type="pres">
      <dgm:prSet presAssocID="{EC1E0E6F-2FD3-430B-80A6-07D14ACA7F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9468EDAB-9837-40F2-AB07-2CDFD8B7CCD2}" type="pres">
      <dgm:prSet presAssocID="{0E94982F-4BB2-4BD3-8E48-343D2684D7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D9B3C5-A277-4F36-A3E6-727CA70DA5B0}" type="presOf" srcId="{0E94982F-4BB2-4BD3-8E48-343D2684D7BB}" destId="{9468EDAB-9837-40F2-AB07-2CDFD8B7CCD2}" srcOrd="0" destOrd="0" presId="urn:microsoft.com/office/officeart/2005/8/layout/vList2"/>
    <dgm:cxn modelId="{A494ADD0-ABF9-4111-9943-F66D01C7B4E1}" type="presOf" srcId="{EC1E0E6F-2FD3-430B-80A6-07D14ACA7FB6}" destId="{C3AA654E-19D3-4F09-8A66-775393928A3F}" srcOrd="0" destOrd="0" presId="urn:microsoft.com/office/officeart/2005/8/layout/vList2"/>
    <dgm:cxn modelId="{09A99044-8373-448D-9096-71A6FC77F7DA}" srcId="{EC1E0E6F-2FD3-430B-80A6-07D14ACA7FB6}" destId="{0E94982F-4BB2-4BD3-8E48-343D2684D7BB}" srcOrd="0" destOrd="0" parTransId="{5F6946A3-9555-4BEF-85C7-880C8C23EE10}" sibTransId="{3A82CDC0-F6B5-4776-A14F-517FE2C72AF5}"/>
    <dgm:cxn modelId="{D55630B4-AE4A-46A7-B74A-CFC1C8559878}" type="presParOf" srcId="{C3AA654E-19D3-4F09-8A66-775393928A3F}" destId="{9468EDAB-9837-40F2-AB07-2CDFD8B7CCD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1E0E6F-2FD3-430B-80A6-07D14ACA7F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E94982F-4BB2-4BD3-8E48-343D2684D7BB}">
      <dgm:prSet phldrT="[文本]"/>
      <dgm:spPr/>
      <dgm:t>
        <a:bodyPr/>
        <a:lstStyle/>
        <a:p>
          <a:r>
            <a:rPr lang="zh-CN" altLang="en-US" dirty="0" smtClean="0"/>
            <a:t>注意：市级一定要先接收县级上报数据，然后再以接收学校级方式接收学校级数据。</a:t>
          </a:r>
          <a:endParaRPr lang="zh-CN" altLang="en-US" dirty="0"/>
        </a:p>
      </dgm:t>
    </dgm:pt>
    <dgm:pt modelId="{5F6946A3-9555-4BEF-85C7-880C8C23EE10}" type="parTrans" cxnId="{09A99044-8373-448D-9096-71A6FC77F7DA}">
      <dgm:prSet/>
      <dgm:spPr/>
      <dgm:t>
        <a:bodyPr/>
        <a:lstStyle/>
        <a:p>
          <a:endParaRPr lang="zh-CN" altLang="en-US"/>
        </a:p>
      </dgm:t>
    </dgm:pt>
    <dgm:pt modelId="{3A82CDC0-F6B5-4776-A14F-517FE2C72AF5}" type="sibTrans" cxnId="{09A99044-8373-448D-9096-71A6FC77F7DA}">
      <dgm:prSet/>
      <dgm:spPr/>
      <dgm:t>
        <a:bodyPr/>
        <a:lstStyle/>
        <a:p>
          <a:endParaRPr lang="zh-CN" altLang="en-US"/>
        </a:p>
      </dgm:t>
    </dgm:pt>
    <dgm:pt modelId="{C3AA654E-19D3-4F09-8A66-775393928A3F}" type="pres">
      <dgm:prSet presAssocID="{EC1E0E6F-2FD3-430B-80A6-07D14ACA7F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BE4F17B-C06C-4603-8058-707D5692AB14}" type="pres">
      <dgm:prSet presAssocID="{0E94982F-4BB2-4BD3-8E48-343D2684D7B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9A99044-8373-448D-9096-71A6FC77F7DA}" srcId="{EC1E0E6F-2FD3-430B-80A6-07D14ACA7FB6}" destId="{0E94982F-4BB2-4BD3-8E48-343D2684D7BB}" srcOrd="0" destOrd="0" parTransId="{5F6946A3-9555-4BEF-85C7-880C8C23EE10}" sibTransId="{3A82CDC0-F6B5-4776-A14F-517FE2C72AF5}"/>
    <dgm:cxn modelId="{672EF523-CC5E-4F40-97B5-F7EB37DD596F}" type="presOf" srcId="{0E94982F-4BB2-4BD3-8E48-343D2684D7BB}" destId="{4BE4F17B-C06C-4603-8058-707D5692AB14}" srcOrd="0" destOrd="0" presId="urn:microsoft.com/office/officeart/2005/8/layout/vList2"/>
    <dgm:cxn modelId="{E12CC5C8-2DEC-4C33-8EF2-9E82C401B523}" type="presOf" srcId="{EC1E0E6F-2FD3-430B-80A6-07D14ACA7FB6}" destId="{C3AA654E-19D3-4F09-8A66-775393928A3F}" srcOrd="0" destOrd="0" presId="urn:microsoft.com/office/officeart/2005/8/layout/vList2"/>
    <dgm:cxn modelId="{A2482344-832A-44E0-B73A-5287A4357CD4}" type="presParOf" srcId="{C3AA654E-19D3-4F09-8A66-775393928A3F}" destId="{4BE4F17B-C06C-4603-8058-707D5692AB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8814B9-B0FC-41D0-AF0D-A633F50462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3287106-4E61-4547-8C9A-34B2BA4AC2EB}">
      <dgm:prSet phldrT="[文本]"/>
      <dgm:spPr/>
      <dgm:t>
        <a:bodyPr/>
        <a:lstStyle/>
        <a:p>
          <a:r>
            <a:rPr lang="zh-CN" altLang="en-US" dirty="0" smtClean="0"/>
            <a:t>经验介绍</a:t>
          </a:r>
          <a:endParaRPr lang="zh-CN" altLang="en-US" dirty="0"/>
        </a:p>
      </dgm:t>
    </dgm:pt>
    <dgm:pt modelId="{402162C0-A29E-4761-87F8-06446AD792AF}" type="parTrans" cxnId="{D3E8BF2A-5A98-4A73-A613-055F00C7751C}">
      <dgm:prSet/>
      <dgm:spPr/>
      <dgm:t>
        <a:bodyPr/>
        <a:lstStyle/>
        <a:p>
          <a:endParaRPr lang="zh-CN" altLang="en-US"/>
        </a:p>
      </dgm:t>
    </dgm:pt>
    <dgm:pt modelId="{94A17163-101D-4D7D-8DA2-87A0CD96C58A}" type="sibTrans" cxnId="{D3E8BF2A-5A98-4A73-A613-055F00C7751C}">
      <dgm:prSet/>
      <dgm:spPr/>
      <dgm:t>
        <a:bodyPr/>
        <a:lstStyle/>
        <a:p>
          <a:endParaRPr lang="zh-CN" altLang="en-US"/>
        </a:p>
      </dgm:t>
    </dgm:pt>
    <dgm:pt modelId="{68A5AA8E-7EC0-4C5F-8C6C-671220A32159}">
      <dgm:prSet phldrT="[文本]"/>
      <dgm:spPr/>
      <dgm:t>
        <a:bodyPr/>
        <a:lstStyle/>
        <a:p>
          <a:r>
            <a:rPr lang="zh-CN" altLang="en-US" dirty="0" smtClean="0"/>
            <a:t>如何将多台电脑的学校级数据合并接收到一台电脑上？</a:t>
          </a:r>
          <a:endParaRPr lang="zh-CN" altLang="en-US" dirty="0"/>
        </a:p>
      </dgm:t>
    </dgm:pt>
    <dgm:pt modelId="{A4ACC611-2633-4014-97B5-E212921B977C}" type="parTrans" cxnId="{C820C36B-7506-41F6-9AE4-2353A601ADC4}">
      <dgm:prSet/>
      <dgm:spPr/>
      <dgm:t>
        <a:bodyPr/>
        <a:lstStyle/>
        <a:p>
          <a:endParaRPr lang="zh-CN" altLang="en-US"/>
        </a:p>
      </dgm:t>
    </dgm:pt>
    <dgm:pt modelId="{D7BD51BE-FAA0-49C7-B197-DD7071638129}" type="sibTrans" cxnId="{C820C36B-7506-41F6-9AE4-2353A601ADC4}">
      <dgm:prSet/>
      <dgm:spPr/>
      <dgm:t>
        <a:bodyPr/>
        <a:lstStyle/>
        <a:p>
          <a:endParaRPr lang="zh-CN" altLang="en-US"/>
        </a:p>
      </dgm:t>
    </dgm:pt>
    <dgm:pt modelId="{D3F34DFB-F7F2-42D7-9174-58BF615A4B34}" type="pres">
      <dgm:prSet presAssocID="{C38814B9-B0FC-41D0-AF0D-A633F50462C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3F9F253-87AF-49CD-B94A-CA0CE1CB49CF}" type="pres">
      <dgm:prSet presAssocID="{63287106-4E61-4547-8C9A-34B2BA4AC2E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3797CB-1664-410D-BBFA-B4FC4DE1C84F}" type="pres">
      <dgm:prSet presAssocID="{63287106-4E61-4547-8C9A-34B2BA4AC2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06F4CEC-1E4E-4045-A6D7-B11F755B73F0}" type="presOf" srcId="{63287106-4E61-4547-8C9A-34B2BA4AC2EB}" destId="{A3F9F253-87AF-49CD-B94A-CA0CE1CB49CF}" srcOrd="0" destOrd="0" presId="urn:microsoft.com/office/officeart/2005/8/layout/vList2"/>
    <dgm:cxn modelId="{C820C36B-7506-41F6-9AE4-2353A601ADC4}" srcId="{63287106-4E61-4547-8C9A-34B2BA4AC2EB}" destId="{68A5AA8E-7EC0-4C5F-8C6C-671220A32159}" srcOrd="0" destOrd="0" parTransId="{A4ACC611-2633-4014-97B5-E212921B977C}" sibTransId="{D7BD51BE-FAA0-49C7-B197-DD7071638129}"/>
    <dgm:cxn modelId="{D3E8BF2A-5A98-4A73-A613-055F00C7751C}" srcId="{C38814B9-B0FC-41D0-AF0D-A633F50462C2}" destId="{63287106-4E61-4547-8C9A-34B2BA4AC2EB}" srcOrd="0" destOrd="0" parTransId="{402162C0-A29E-4761-87F8-06446AD792AF}" sibTransId="{94A17163-101D-4D7D-8DA2-87A0CD96C58A}"/>
    <dgm:cxn modelId="{C4936584-82D2-43C0-AE37-A3006454DEA2}" type="presOf" srcId="{C38814B9-B0FC-41D0-AF0D-A633F50462C2}" destId="{D3F34DFB-F7F2-42D7-9174-58BF615A4B34}" srcOrd="0" destOrd="0" presId="urn:microsoft.com/office/officeart/2005/8/layout/vList2"/>
    <dgm:cxn modelId="{6CD79399-4DA8-4FD8-8EC7-E20687A68869}" type="presOf" srcId="{68A5AA8E-7EC0-4C5F-8C6C-671220A32159}" destId="{643797CB-1664-410D-BBFA-B4FC4DE1C84F}" srcOrd="0" destOrd="0" presId="urn:microsoft.com/office/officeart/2005/8/layout/vList2"/>
    <dgm:cxn modelId="{3BA3AE73-8205-4D87-8924-00C37CAB9686}" type="presParOf" srcId="{D3F34DFB-F7F2-42D7-9174-58BF615A4B34}" destId="{A3F9F253-87AF-49CD-B94A-CA0CE1CB49CF}" srcOrd="0" destOrd="0" presId="urn:microsoft.com/office/officeart/2005/8/layout/vList2"/>
    <dgm:cxn modelId="{BA6C30E7-379C-430E-B597-E96E85707751}" type="presParOf" srcId="{D3F34DFB-F7F2-42D7-9174-58BF615A4B34}" destId="{643797CB-1664-410D-BBFA-B4FC4DE1C84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352910-EABE-4FD5-B4D6-2BBCAD29F1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C642221-13F2-427C-8040-CCF95E44C82F}">
      <dgm:prSet phldrT="[文本]"/>
      <dgm:spPr/>
      <dgm:t>
        <a:bodyPr/>
        <a:lstStyle/>
        <a:p>
          <a:r>
            <a:rPr lang="zh-CN" altLang="en-US" dirty="0" smtClean="0"/>
            <a:t>学校级操作中，解压与安装、设置运行环境、初始化、接收下发基础数据包、选择项目县、添加项目学校、、数据录入等操作与市、县级操作一样。</a:t>
          </a:r>
          <a:endParaRPr lang="zh-CN" altLang="en-US" dirty="0"/>
        </a:p>
      </dgm:t>
    </dgm:pt>
    <dgm:pt modelId="{2A61AC90-CFF6-47EA-B2A0-709395610A2C}" type="sib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3C241D56-4EA5-4E6F-B2DE-AFD2254DA613}" type="parTrans" cxnId="{867B266B-CDAC-43E3-9F9E-02F1C79529DA}">
      <dgm:prSet/>
      <dgm:spPr/>
      <dgm:t>
        <a:bodyPr/>
        <a:lstStyle/>
        <a:p>
          <a:endParaRPr lang="zh-CN" altLang="en-US"/>
        </a:p>
      </dgm:t>
    </dgm:pt>
    <dgm:pt modelId="{2174E0B2-E98A-4D96-B561-4A84A13CAE96}" type="pres">
      <dgm:prSet presAssocID="{73352910-EABE-4FD5-B4D6-2BBCAD29F1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48E5B7-F3C3-4C86-BF67-AFA3B94063F2}" type="pres">
      <dgm:prSet presAssocID="{6C642221-13F2-427C-8040-CCF95E44C82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67B266B-CDAC-43E3-9F9E-02F1C79529DA}" srcId="{73352910-EABE-4FD5-B4D6-2BBCAD29F1A9}" destId="{6C642221-13F2-427C-8040-CCF95E44C82F}" srcOrd="0" destOrd="0" parTransId="{3C241D56-4EA5-4E6F-B2DE-AFD2254DA613}" sibTransId="{2A61AC90-CFF6-47EA-B2A0-709395610A2C}"/>
    <dgm:cxn modelId="{63548D8B-D06A-4252-920F-793ED462EB05}" type="presOf" srcId="{73352910-EABE-4FD5-B4D6-2BBCAD29F1A9}" destId="{2174E0B2-E98A-4D96-B561-4A84A13CAE96}" srcOrd="0" destOrd="0" presId="urn:microsoft.com/office/officeart/2005/8/layout/vList2"/>
    <dgm:cxn modelId="{25BCD5A1-8CDA-4EC4-B9C0-98D62E606344}" type="presOf" srcId="{6C642221-13F2-427C-8040-CCF95E44C82F}" destId="{2648E5B7-F3C3-4C86-BF67-AFA3B94063F2}" srcOrd="0" destOrd="0" presId="urn:microsoft.com/office/officeart/2005/8/layout/vList2"/>
    <dgm:cxn modelId="{CA4C4F06-6E86-422F-8272-689322709C0C}" type="presParOf" srcId="{2174E0B2-E98A-4D96-B561-4A84A13CAE96}" destId="{2648E5B7-F3C3-4C86-BF67-AFA3B94063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4758B-D65C-46FD-9B0A-1F3EEE026348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0ED40E-A083-45D3-BAD8-E059D5968FF0}">
      <dsp:nvSpPr>
        <dsp:cNvPr id="0" name=""/>
        <dsp:cNvSpPr/>
      </dsp:nvSpPr>
      <dsp:spPr>
        <a:xfrm>
          <a:off x="304800" y="645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１　市级操作</a:t>
          </a:r>
          <a:endParaRPr lang="zh-CN" altLang="en-US" sz="3100" kern="1200" dirty="0"/>
        </a:p>
      </dsp:txBody>
      <dsp:txXfrm>
        <a:off x="349472" y="51131"/>
        <a:ext cx="4177856" cy="825776"/>
      </dsp:txXfrm>
    </dsp:sp>
    <dsp:sp modelId="{7977718C-3206-4D69-A7BC-DC9EE90DCF78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DAC54-38D7-42FC-82CC-03F7A34789CB}">
      <dsp:nvSpPr>
        <dsp:cNvPr id="0" name=""/>
        <dsp:cNvSpPr/>
      </dsp:nvSpPr>
      <dsp:spPr>
        <a:xfrm>
          <a:off x="304800" y="1412619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２　县级操作</a:t>
          </a:r>
          <a:endParaRPr lang="zh-CN" altLang="en-US" sz="3100" kern="1200" dirty="0"/>
        </a:p>
      </dsp:txBody>
      <dsp:txXfrm>
        <a:off x="349472" y="1457291"/>
        <a:ext cx="4177856" cy="825776"/>
      </dsp:txXfrm>
    </dsp:sp>
    <dsp:sp modelId="{B831E156-F875-4CE5-B5D8-3861E6EB614F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B68C9-7707-42EE-A856-D5CAF5272598}">
      <dsp:nvSpPr>
        <dsp:cNvPr id="0" name=""/>
        <dsp:cNvSpPr/>
      </dsp:nvSpPr>
      <dsp:spPr>
        <a:xfrm>
          <a:off x="304800" y="2818780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kern="1200" dirty="0" smtClean="0"/>
            <a:t>３　学校级操作</a:t>
          </a:r>
          <a:endParaRPr lang="zh-CN" altLang="en-US" sz="3100" kern="1200" dirty="0"/>
        </a:p>
      </dsp:txBody>
      <dsp:txXfrm>
        <a:off x="349472" y="2863452"/>
        <a:ext cx="4177856" cy="8257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E5B7-F3C3-4C86-BF67-AFA3B94063F2}">
      <dsp:nvSpPr>
        <dsp:cNvPr id="0" name=""/>
        <dsp:cNvSpPr/>
      </dsp:nvSpPr>
      <dsp:spPr>
        <a:xfrm>
          <a:off x="0" y="480580"/>
          <a:ext cx="6096000" cy="3102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kern="1200" dirty="0" smtClean="0"/>
            <a:t>学校级的数据校验与上报，是在学校基表录入里面操作。</a:t>
          </a:r>
          <a:endParaRPr lang="zh-CN" altLang="en-US" sz="5200" kern="1200" dirty="0"/>
        </a:p>
      </dsp:txBody>
      <dsp:txXfrm>
        <a:off x="151468" y="632048"/>
        <a:ext cx="5793064" cy="279990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E5B7-F3C3-4C86-BF67-AFA3B94063F2}">
      <dsp:nvSpPr>
        <dsp:cNvPr id="0" name=""/>
        <dsp:cNvSpPr/>
      </dsp:nvSpPr>
      <dsp:spPr>
        <a:xfrm>
          <a:off x="0" y="480580"/>
          <a:ext cx="6096000" cy="3102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lvl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200" kern="1200" dirty="0" smtClean="0"/>
            <a:t>学校级的数据校验与上报，是在学校基表录入里面操作。</a:t>
          </a:r>
          <a:endParaRPr lang="zh-CN" altLang="en-US" sz="5200" kern="1200" dirty="0"/>
        </a:p>
      </dsp:txBody>
      <dsp:txXfrm>
        <a:off x="151468" y="632048"/>
        <a:ext cx="5793064" cy="27999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C3325-E59E-49C5-90EB-E25CA6AC6ECF}">
      <dsp:nvSpPr>
        <dsp:cNvPr id="0" name=""/>
        <dsp:cNvSpPr/>
      </dsp:nvSpPr>
      <dsp:spPr>
        <a:xfrm>
          <a:off x="0" y="870506"/>
          <a:ext cx="750883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88287-9FEB-45DC-8762-03B51C3F98B1}">
      <dsp:nvSpPr>
        <dsp:cNvPr id="0" name=""/>
        <dsp:cNvSpPr/>
      </dsp:nvSpPr>
      <dsp:spPr>
        <a:xfrm>
          <a:off x="375441" y="457226"/>
          <a:ext cx="525618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1" tIns="0" rIns="1986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逻辑性错误必须修改</a:t>
          </a:r>
          <a:endParaRPr lang="zh-CN" altLang="en-US" sz="2800" kern="1200" dirty="0"/>
        </a:p>
      </dsp:txBody>
      <dsp:txXfrm>
        <a:off x="415790" y="497575"/>
        <a:ext cx="5175488" cy="745862"/>
      </dsp:txXfrm>
    </dsp:sp>
    <dsp:sp modelId="{A0E8F6F8-BD35-4DE1-87BF-0E3D30244D59}">
      <dsp:nvSpPr>
        <dsp:cNvPr id="0" name=""/>
        <dsp:cNvSpPr/>
      </dsp:nvSpPr>
      <dsp:spPr>
        <a:xfrm>
          <a:off x="0" y="2140587"/>
          <a:ext cx="750883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7E588-1131-46F0-9865-83A12CFFCBC5}">
      <dsp:nvSpPr>
        <dsp:cNvPr id="0" name=""/>
        <dsp:cNvSpPr/>
      </dsp:nvSpPr>
      <dsp:spPr>
        <a:xfrm>
          <a:off x="375441" y="1727306"/>
          <a:ext cx="525618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1" tIns="0" rIns="1986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提示性信息应该核实</a:t>
          </a:r>
          <a:endParaRPr lang="zh-CN" altLang="en-US" sz="2800" kern="1200" dirty="0"/>
        </a:p>
      </dsp:txBody>
      <dsp:txXfrm>
        <a:off x="415790" y="1767655"/>
        <a:ext cx="5175488" cy="745862"/>
      </dsp:txXfrm>
    </dsp:sp>
    <dsp:sp modelId="{C76C76EF-49DF-4E8D-8E83-50A960A76840}">
      <dsp:nvSpPr>
        <dsp:cNvPr id="0" name=""/>
        <dsp:cNvSpPr/>
      </dsp:nvSpPr>
      <dsp:spPr>
        <a:xfrm>
          <a:off x="0" y="3410667"/>
          <a:ext cx="750883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7AECA-D3A8-4FB0-A0E4-9FF8614771F0}">
      <dsp:nvSpPr>
        <dsp:cNvPr id="0" name=""/>
        <dsp:cNvSpPr/>
      </dsp:nvSpPr>
      <dsp:spPr>
        <a:xfrm>
          <a:off x="375441" y="2997387"/>
          <a:ext cx="5256186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671" tIns="0" rIns="198671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加强人工审核，防止两个极端</a:t>
          </a:r>
          <a:endParaRPr lang="zh-CN" altLang="en-US" sz="2800" kern="1200" dirty="0"/>
        </a:p>
      </dsp:txBody>
      <dsp:txXfrm>
        <a:off x="415790" y="3037736"/>
        <a:ext cx="5175488" cy="745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E5B7-F3C3-4C86-BF67-AFA3B94063F2}">
      <dsp:nvSpPr>
        <dsp:cNvPr id="0" name=""/>
        <dsp:cNvSpPr/>
      </dsp:nvSpPr>
      <dsp:spPr>
        <a:xfrm>
          <a:off x="0" y="43000"/>
          <a:ext cx="6096000" cy="3977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逻辑性错误，主要体现在审核结果中的红牌信息。</a:t>
          </a:r>
          <a:endParaRPr lang="en-US" altLang="zh-CN" sz="3400" kern="1200" dirty="0" smtClean="0"/>
        </a:p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400" kern="1200" dirty="0" smtClean="0"/>
            <a:t>应该说，审核出来的红牌信息中，除了与表二有关的红牌信息可以不改之外，其他红牌信息不改的很少。</a:t>
          </a:r>
          <a:endParaRPr lang="en-US" altLang="zh-CN" sz="3400" kern="1200" dirty="0" smtClean="0"/>
        </a:p>
      </dsp:txBody>
      <dsp:txXfrm>
        <a:off x="194190" y="237190"/>
        <a:ext cx="5707620" cy="35896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E5B7-F3C3-4C86-BF67-AFA3B94063F2}">
      <dsp:nvSpPr>
        <dsp:cNvPr id="0" name=""/>
        <dsp:cNvSpPr/>
      </dsp:nvSpPr>
      <dsp:spPr>
        <a:xfrm>
          <a:off x="0" y="164679"/>
          <a:ext cx="6096000" cy="373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/>
            <a:t>提示性信息，主要体现在审核结果中的黄牌信息。</a:t>
          </a:r>
          <a:endParaRPr lang="en-US" altLang="zh-CN" sz="2800" kern="1200" dirty="0" smtClean="0"/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800" kern="1200" dirty="0" smtClean="0"/>
            <a:t>黄牌</a:t>
          </a:r>
          <a:r>
            <a:rPr lang="zh-CN" altLang="en-US" sz="2800" kern="1200" dirty="0" smtClean="0"/>
            <a:t>信息</a:t>
          </a:r>
          <a:r>
            <a:rPr lang="zh-CN" sz="2800" kern="1200" dirty="0" smtClean="0"/>
            <a:t>，</a:t>
          </a:r>
          <a:r>
            <a:rPr lang="zh-CN" altLang="en-US" sz="2800" kern="1200" dirty="0" smtClean="0"/>
            <a:t>一定要</a:t>
          </a:r>
          <a:r>
            <a:rPr lang="zh-CN" sz="2800" kern="1200" dirty="0" smtClean="0"/>
            <a:t>逐一核对，如提示面积</a:t>
          </a:r>
          <a:r>
            <a:rPr lang="zh-CN" altLang="en-US" sz="2800" kern="1200" dirty="0" smtClean="0"/>
            <a:t>过大或过小</a:t>
          </a:r>
          <a:r>
            <a:rPr lang="zh-CN" sz="2800" kern="1200" dirty="0" smtClean="0"/>
            <a:t>，一些单价</a:t>
          </a:r>
          <a:r>
            <a:rPr lang="zh-CN" altLang="en-US" sz="2800" kern="1200" dirty="0" smtClean="0"/>
            <a:t>很低或很高</a:t>
          </a:r>
          <a:r>
            <a:rPr lang="zh-CN" sz="2800" kern="1200" dirty="0" smtClean="0"/>
            <a:t>，这些也可能是实际存在的，但也可能是输入的错误，要</a:t>
          </a:r>
          <a:r>
            <a:rPr lang="zh-CN" altLang="en-US" sz="2800" kern="1200" dirty="0" smtClean="0"/>
            <a:t>一一</a:t>
          </a:r>
          <a:r>
            <a:rPr lang="zh-CN" sz="2800" kern="1200" dirty="0" smtClean="0"/>
            <a:t>核实，保证规划数据的合理性。</a:t>
          </a:r>
          <a:endParaRPr lang="en-US" altLang="zh-CN" sz="2800" kern="1200" dirty="0" smtClean="0"/>
        </a:p>
      </dsp:txBody>
      <dsp:txXfrm>
        <a:off x="182310" y="346989"/>
        <a:ext cx="5731380" cy="33700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E5B7-F3C3-4C86-BF67-AFA3B94063F2}">
      <dsp:nvSpPr>
        <dsp:cNvPr id="0" name=""/>
        <dsp:cNvSpPr/>
      </dsp:nvSpPr>
      <dsp:spPr>
        <a:xfrm>
          <a:off x="0" y="322910"/>
          <a:ext cx="7049844" cy="413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 smtClean="0"/>
            <a:t>软件里面预置的审核关系，确保了规划数据质量，也统一了规划标准。但全国各地情况不一。比如哪些地方是营养改善的地方试点县，各地方试点县具体的供餐模式也不尽完全一样，各地薄弱环节也不尽相同。对这种情况，只有本地的同志才能掌握。所以除了利用软件本身的审核功能，我们还要导出报表，根据本地情况，做好人工审核（审核用途与校舍名称等），确保数据真实、有用、可用。</a:t>
          </a:r>
          <a:endParaRPr lang="en-US" altLang="zh-CN" sz="2500" kern="1200" dirty="0" smtClean="0"/>
        </a:p>
      </dsp:txBody>
      <dsp:txXfrm>
        <a:off x="201711" y="524621"/>
        <a:ext cx="6646422" cy="372864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FC2C2-88AD-45E0-8213-F871169C2A82}">
      <dsp:nvSpPr>
        <dsp:cNvPr id="0" name=""/>
        <dsp:cNvSpPr/>
      </dsp:nvSpPr>
      <dsp:spPr>
        <a:xfrm>
          <a:off x="0" y="128005"/>
          <a:ext cx="6096000" cy="15268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800" kern="1200" dirty="0" smtClean="0"/>
            <a:t>要点</a:t>
          </a:r>
          <a:endParaRPr lang="zh-CN" altLang="en-US" sz="5800" kern="1200" dirty="0"/>
        </a:p>
      </dsp:txBody>
      <dsp:txXfrm>
        <a:off x="74535" y="202540"/>
        <a:ext cx="5946930" cy="1377780"/>
      </dsp:txXfrm>
    </dsp:sp>
    <dsp:sp modelId="{3BA84F5C-9DC6-4A3D-8BCD-E9EDA6693D03}">
      <dsp:nvSpPr>
        <dsp:cNvPr id="0" name=""/>
        <dsp:cNvSpPr/>
      </dsp:nvSpPr>
      <dsp:spPr>
        <a:xfrm>
          <a:off x="0" y="1654855"/>
          <a:ext cx="6096000" cy="22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73660" rIns="412496" bIns="73660" numCol="1" spcCol="1270" anchor="t" anchorCtr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4500" kern="1200" dirty="0" smtClean="0"/>
            <a:t>一定要复制这</a:t>
          </a:r>
          <a:r>
            <a:rPr lang="en-US" altLang="zh-CN" sz="4500" kern="1200" dirty="0" smtClean="0"/>
            <a:t>8</a:t>
          </a:r>
          <a:r>
            <a:rPr lang="zh-CN" altLang="en-US" sz="4500" kern="1200" dirty="0" smtClean="0"/>
            <a:t>个文件，而不是复制基础数据包这个文件夹。</a:t>
          </a:r>
          <a:endParaRPr lang="zh-CN" altLang="en-US" sz="4500" kern="1200" dirty="0"/>
        </a:p>
      </dsp:txBody>
      <dsp:txXfrm>
        <a:off x="0" y="1654855"/>
        <a:ext cx="6096000" cy="22811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AB5C3-E803-4B31-8447-37D41539F1DE}">
      <dsp:nvSpPr>
        <dsp:cNvPr id="0" name=""/>
        <dsp:cNvSpPr/>
      </dsp:nvSpPr>
      <dsp:spPr>
        <a:xfrm>
          <a:off x="0" y="301569"/>
          <a:ext cx="6096000" cy="34608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800" kern="1200" dirty="0" smtClean="0"/>
            <a:t>市级接收县级数据后，再接收市直学校数据。</a:t>
          </a:r>
          <a:endParaRPr lang="zh-CN" altLang="en-US" sz="5800" kern="1200" dirty="0"/>
        </a:p>
      </dsp:txBody>
      <dsp:txXfrm>
        <a:off x="168945" y="470514"/>
        <a:ext cx="5758110" cy="31229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8EDAB-9837-40F2-AB07-2CDFD8B7CCD2}">
      <dsp:nvSpPr>
        <dsp:cNvPr id="0" name=""/>
        <dsp:cNvSpPr/>
      </dsp:nvSpPr>
      <dsp:spPr>
        <a:xfrm>
          <a:off x="0" y="159999"/>
          <a:ext cx="6096000" cy="374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优点：强化了市级部门对市直学校的管理，如发现问题后能及时与市直学校联系。</a:t>
          </a:r>
          <a:endParaRPr lang="en-US" altLang="zh-CN" sz="3200" kern="1200" dirty="0" smtClean="0"/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/>
            <a:t>缺点：市级部门很容易操作错误，出现整个县只有市直学校的情况，数据丢失可能性大。</a:t>
          </a:r>
          <a:endParaRPr lang="zh-CN" altLang="en-US" sz="3200" kern="1200" dirty="0"/>
        </a:p>
      </dsp:txBody>
      <dsp:txXfrm>
        <a:off x="182767" y="342766"/>
        <a:ext cx="5730466" cy="3378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4F17B-C06C-4603-8058-707D5692AB14}">
      <dsp:nvSpPr>
        <dsp:cNvPr id="0" name=""/>
        <dsp:cNvSpPr/>
      </dsp:nvSpPr>
      <dsp:spPr>
        <a:xfrm>
          <a:off x="0" y="255939"/>
          <a:ext cx="6096000" cy="3552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600" kern="1200" dirty="0" smtClean="0"/>
            <a:t>注意：市级一定要先接收县级上报数据，然后再以接收学校级方式接收学校级数据。</a:t>
          </a:r>
          <a:endParaRPr lang="zh-CN" altLang="en-US" sz="4600" kern="1200" dirty="0"/>
        </a:p>
      </dsp:txBody>
      <dsp:txXfrm>
        <a:off x="173400" y="429339"/>
        <a:ext cx="5749200" cy="32053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9F253-87AF-49CD-B94A-CA0CE1CB49CF}">
      <dsp:nvSpPr>
        <dsp:cNvPr id="0" name=""/>
        <dsp:cNvSpPr/>
      </dsp:nvSpPr>
      <dsp:spPr>
        <a:xfrm>
          <a:off x="0" y="28780"/>
          <a:ext cx="6096000" cy="1632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6200" kern="1200" dirty="0" smtClean="0"/>
            <a:t>经验介绍</a:t>
          </a:r>
          <a:endParaRPr lang="zh-CN" altLang="en-US" sz="6200" kern="1200" dirty="0"/>
        </a:p>
      </dsp:txBody>
      <dsp:txXfrm>
        <a:off x="79675" y="108455"/>
        <a:ext cx="5936650" cy="1472800"/>
      </dsp:txXfrm>
    </dsp:sp>
    <dsp:sp modelId="{643797CB-1664-410D-BBFA-B4FC4DE1C84F}">
      <dsp:nvSpPr>
        <dsp:cNvPr id="0" name=""/>
        <dsp:cNvSpPr/>
      </dsp:nvSpPr>
      <dsp:spPr>
        <a:xfrm>
          <a:off x="0" y="1660930"/>
          <a:ext cx="6096000" cy="2374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78740" rIns="440944" bIns="7874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4800" kern="1200" dirty="0" smtClean="0"/>
            <a:t>如何将多台电脑的学校级数据合并接收到一台电脑上？</a:t>
          </a:r>
          <a:endParaRPr lang="zh-CN" altLang="en-US" sz="4800" kern="1200" dirty="0"/>
        </a:p>
      </dsp:txBody>
      <dsp:txXfrm>
        <a:off x="0" y="1660930"/>
        <a:ext cx="6096000" cy="23742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8E5B7-F3C3-4C86-BF67-AFA3B94063F2}">
      <dsp:nvSpPr>
        <dsp:cNvPr id="0" name=""/>
        <dsp:cNvSpPr/>
      </dsp:nvSpPr>
      <dsp:spPr>
        <a:xfrm>
          <a:off x="0" y="52360"/>
          <a:ext cx="6096000" cy="395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学校级操作中，解压与安装、设置运行环境、初始化、接收下发基础数据包、选择项目县、添加项目学校、、数据录入等操作与市、县级操作一样。</a:t>
          </a:r>
          <a:endParaRPr lang="zh-CN" altLang="en-US" sz="3600" kern="1200" dirty="0"/>
        </a:p>
      </dsp:txBody>
      <dsp:txXfrm>
        <a:off x="193276" y="245636"/>
        <a:ext cx="5709448" cy="3572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C13577B-6902-467D-A26C-08A0DD5E4E03}" type="datetimeFigureOut">
              <a:t>2014/11/14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DF61EA0F-A667-4B49-8422-0062BC55E249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zh-CN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lang="zh-CN" sz="54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CN" sz="2800">
                <a:solidFill>
                  <a:srgbClr val="D24726"/>
                </a:solidFill>
                <a:latin typeface="+mj-lt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 latinLnBrk="0">
              <a:defRPr lang="zh-CN" sz="4800">
                <a:solidFill>
                  <a:srgbClr val="D24726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CN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lang="zh-CN" sz="2000"/>
            </a:lvl2pPr>
            <a:lvl3pPr marL="914400" indent="0" latinLnBrk="0">
              <a:buNone/>
              <a:defRPr lang="zh-CN" sz="1800"/>
            </a:lvl3pPr>
            <a:lvl4pPr marL="1371600" indent="0" latinLnBrk="0">
              <a:buNone/>
              <a:defRPr lang="zh-CN" sz="1600"/>
            </a:lvl4pPr>
            <a:lvl5pPr marL="1828800" indent="0" latinLnBrk="0">
              <a:buNone/>
              <a:defRPr lang="zh-CN" sz="1600"/>
            </a:lvl5pPr>
            <a:lvl6pPr marL="2286000" indent="0" latinLnBrk="0">
              <a:buNone/>
              <a:defRPr lang="zh-CN" sz="1600"/>
            </a:lvl6pPr>
            <a:lvl7pPr marL="2743200" indent="0" latinLnBrk="0">
              <a:buNone/>
              <a:defRPr lang="zh-CN" sz="1600"/>
            </a:lvl7pPr>
            <a:lvl8pPr marL="3200400" indent="0" latinLnBrk="0">
              <a:buNone/>
              <a:defRPr lang="zh-CN" sz="1600"/>
            </a:lvl8pPr>
            <a:lvl9pPr marL="3657600" indent="0" latinLnBrk="0">
              <a:buNone/>
              <a:defRPr lang="zh-CN"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8" name="矩形 7"/>
          <p:cNvSpPr/>
          <p:nvPr userDrawn="1"/>
        </p:nvSpPr>
        <p:spPr>
          <a:xfrm>
            <a:off x="4242662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 latinLnBrk="0">
              <a:buNone/>
              <a:defRPr lang="zh-CN" sz="2400" b="1"/>
            </a:lvl1pPr>
            <a:lvl2pPr marL="457200" indent="0" latinLnBrk="0">
              <a:buNone/>
              <a:defRPr lang="zh-CN" sz="2000" b="1"/>
            </a:lvl2pPr>
            <a:lvl3pPr marL="914400" indent="0" latinLnBrk="0">
              <a:buNone/>
              <a:defRPr lang="zh-CN" sz="1800" b="1"/>
            </a:lvl3pPr>
            <a:lvl4pPr marL="1371600" indent="0" latinLnBrk="0">
              <a:buNone/>
              <a:defRPr lang="zh-CN" sz="1600" b="1"/>
            </a:lvl4pPr>
            <a:lvl5pPr marL="1828800" indent="0" latinLnBrk="0">
              <a:buNone/>
              <a:defRPr lang="zh-CN" sz="1600" b="1"/>
            </a:lvl5pPr>
            <a:lvl6pPr marL="2286000" indent="0" latinLnBrk="0">
              <a:buNone/>
              <a:defRPr lang="zh-CN" sz="1600" b="1"/>
            </a:lvl6pPr>
            <a:lvl7pPr marL="2743200" indent="0" latinLnBrk="0">
              <a:buNone/>
              <a:defRPr lang="zh-CN" sz="1600" b="1"/>
            </a:lvl7pPr>
            <a:lvl8pPr marL="3200400" indent="0" latinLnBrk="0">
              <a:buNone/>
              <a:defRPr lang="zh-CN" sz="1600" b="1"/>
            </a:lvl8pPr>
            <a:lvl9pPr marL="3657600" indent="0" latinLnBrk="0">
              <a:buNone/>
              <a:defRPr lang="zh-CN"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CN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CN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CN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CN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CN"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2014/11/14</a:t>
            </a:fld>
            <a:endParaRPr 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BEEBAAA-29B5-4AF5-BC5F-7E580C29002D}" type="datetimeFigureOut">
              <a:rPr lang="en-US" altLang="zh-CN" smtClean="0"/>
              <a:pPr/>
              <a:t>11/24/2014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9860EDB8-5305-433F-BE41-D7A86D811DB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zh-CN"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5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薄改规划管理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软件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软件操作培训会</a:t>
            </a:r>
            <a:endParaRPr lang="zh-CN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78776" y="5376230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全国改薄办</a:t>
            </a: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/>
              <a:t>设置</a:t>
            </a:r>
            <a:r>
              <a:rPr lang="zh-CN" altLang="en-US" dirty="0" smtClean="0"/>
              <a:t>运行环境</a:t>
            </a:r>
            <a:endParaRPr lang="zh-CN" altLang="en-US" dirty="0"/>
          </a:p>
        </p:txBody>
      </p:sp>
      <p:sp>
        <p:nvSpPr>
          <p:cNvPr id="4" name="文本框 2"/>
          <p:cNvSpPr txBox="1"/>
          <p:nvPr/>
        </p:nvSpPr>
        <p:spPr>
          <a:xfrm>
            <a:off x="967409" y="2040835"/>
            <a:ext cx="676339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软件：</a:t>
            </a:r>
            <a:r>
              <a:rPr lang="en-US" altLang="zh-CN" sz="2800" dirty="0" smtClean="0"/>
              <a:t>Windows XP/7/8 (32</a:t>
            </a:r>
            <a:r>
              <a:rPr lang="zh-CN" altLang="en-US" sz="2800" dirty="0" smtClean="0"/>
              <a:t>位</a:t>
            </a:r>
            <a:r>
              <a:rPr lang="en-US" altLang="zh-CN" sz="2800" dirty="0" smtClean="0"/>
              <a:t>&amp;64</a:t>
            </a:r>
            <a:r>
              <a:rPr lang="zh-CN" altLang="en-US" sz="2800" dirty="0" smtClean="0"/>
              <a:t>位</a:t>
            </a:r>
            <a:r>
              <a:rPr lang="en-US" altLang="zh-CN" sz="2800" dirty="0" smtClean="0"/>
              <a:t>)</a:t>
            </a:r>
            <a:endParaRPr lang="zh-CN" altLang="en-US" sz="2800" dirty="0"/>
          </a:p>
        </p:txBody>
      </p:sp>
      <p:sp>
        <p:nvSpPr>
          <p:cNvPr id="5" name="文本框 3"/>
          <p:cNvSpPr txBox="1"/>
          <p:nvPr/>
        </p:nvSpPr>
        <p:spPr>
          <a:xfrm>
            <a:off x="967409" y="3655113"/>
            <a:ext cx="6763390" cy="28161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tIns="0" rtlCol="0">
            <a:spAutoFit/>
          </a:bodyPr>
          <a:lstStyle/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报表打印和</a:t>
            </a:r>
            <a:r>
              <a:rPr lang="en-US" altLang="zh-CN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导出</a:t>
            </a:r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r>
              <a:rPr lang="zh-CN" altLang="en-US" sz="4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48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CC"/>
                </a:solidFill>
              </a:rPr>
              <a:t>Office2003+Office2007</a:t>
            </a:r>
            <a:r>
              <a:rPr lang="zh-CN" altLang="en-US" sz="2800" dirty="0">
                <a:solidFill>
                  <a:srgbClr val="0000CC"/>
                </a:solidFill>
              </a:rPr>
              <a:t>文件格式兼容</a:t>
            </a:r>
            <a:r>
              <a:rPr lang="zh-CN" altLang="en-US" sz="2800" dirty="0" smtClean="0">
                <a:solidFill>
                  <a:srgbClr val="0000CC"/>
                </a:solidFill>
              </a:rPr>
              <a:t>包</a:t>
            </a:r>
            <a:endParaRPr lang="en-US" altLang="zh-CN" sz="2800" dirty="0" smtClean="0">
              <a:solidFill>
                <a:srgbClr val="0000C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/>
              <a:t>Office </a:t>
            </a:r>
            <a:r>
              <a:rPr lang="en-US" altLang="zh-CN" sz="2800" dirty="0"/>
              <a:t>2007/2010/2013(32</a:t>
            </a:r>
            <a:r>
              <a:rPr lang="zh-CN" altLang="en-US" sz="2800" dirty="0"/>
              <a:t>位</a:t>
            </a:r>
            <a:r>
              <a:rPr lang="en-US" altLang="zh-CN" sz="2800" dirty="0"/>
              <a:t>&amp;64</a:t>
            </a:r>
            <a:r>
              <a:rPr lang="zh-CN" altLang="en-US" sz="2800" dirty="0"/>
              <a:t>位</a:t>
            </a:r>
            <a:r>
              <a:rPr lang="en-US" altLang="zh-CN" sz="2800" dirty="0"/>
              <a:t>)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231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/>
              <a:t>设置</a:t>
            </a:r>
            <a:r>
              <a:rPr lang="zh-CN" altLang="en-US" dirty="0" smtClean="0"/>
              <a:t>运行环境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93638743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/>
              <a:t>设置</a:t>
            </a:r>
            <a:r>
              <a:rPr lang="zh-CN" altLang="en-US" dirty="0" smtClean="0"/>
              <a:t>运行环境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3" y="1942986"/>
            <a:ext cx="7944940" cy="32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/>
              <a:t>设置</a:t>
            </a:r>
            <a:r>
              <a:rPr lang="zh-CN" altLang="en-US" dirty="0" smtClean="0"/>
              <a:t>运行环境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7129" y="2915322"/>
            <a:ext cx="64330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方正小标宋简体" pitchFamily="2" charset="-122"/>
                <a:ea typeface="方正小标宋简体" pitchFamily="2" charset="-122"/>
              </a:rPr>
              <a:t>比如，刚才的这个错误就是安装了某一精简版的操作系统。</a:t>
            </a:r>
            <a:endParaRPr lang="en-US" altLang="zh-CN" sz="32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3200" dirty="0" smtClean="0">
                <a:latin typeface="方正小标宋简体" pitchFamily="2" charset="-122"/>
                <a:ea typeface="方正小标宋简体" pitchFamily="2" charset="-122"/>
              </a:rPr>
              <a:t>（这个系统缺少</a:t>
            </a:r>
            <a:r>
              <a:rPr lang="en-US" altLang="zh-CN" sz="3200" dirty="0" smtClean="0">
                <a:latin typeface="方正小标宋简体" pitchFamily="2" charset="-122"/>
                <a:ea typeface="方正小标宋简体" pitchFamily="2" charset="-122"/>
              </a:rPr>
              <a:t>windows</a:t>
            </a:r>
            <a:r>
              <a:rPr lang="zh-CN" altLang="en-US" sz="3200" dirty="0" smtClean="0">
                <a:latin typeface="方正小标宋简体" pitchFamily="2" charset="-122"/>
                <a:ea typeface="方正小标宋简体" pitchFamily="2" charset="-122"/>
              </a:rPr>
              <a:t>自带的字体）</a:t>
            </a:r>
            <a:endParaRPr lang="zh-CN" altLang="en-US" sz="32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14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/>
              <a:t>设置</a:t>
            </a:r>
            <a:r>
              <a:rPr lang="zh-CN" altLang="en-US" dirty="0" smtClean="0"/>
              <a:t>运行环境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84998621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5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Windows 7 </a:t>
            </a:r>
            <a:r>
              <a:rPr lang="zh-CN" altLang="en-US" dirty="0" smtClean="0"/>
              <a:t>兼容性设置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6" y="1580850"/>
            <a:ext cx="82296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Windows 8</a:t>
            </a:r>
            <a:r>
              <a:rPr lang="zh-CN" altLang="en-US" dirty="0"/>
              <a:t>兼容性设置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6" y="1357914"/>
            <a:ext cx="8407339" cy="54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初始化设置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8193" y="1613490"/>
            <a:ext cx="5755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１、双击　　　这个文件</a:t>
            </a:r>
            <a:r>
              <a:rPr lang="en-US" altLang="zh-CN" sz="2800" dirty="0" smtClean="0"/>
              <a:t>,</a:t>
            </a:r>
            <a:r>
              <a:rPr lang="zh-CN" altLang="en-US" sz="2800" dirty="0" smtClean="0"/>
              <a:t>在弹出的窗口中选择福建省，</a:t>
            </a:r>
            <a:endParaRPr lang="zh-CN" alt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319" y="1749792"/>
            <a:ext cx="60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69" y="2705996"/>
            <a:ext cx="5346551" cy="3511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初始化设置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8193" y="1613490"/>
            <a:ext cx="5755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2</a:t>
            </a:r>
            <a:r>
              <a:rPr lang="zh-CN" altLang="en-US" sz="2800" dirty="0" smtClean="0"/>
              <a:t>、定制年度项目属性</a:t>
            </a:r>
            <a:endParaRPr lang="zh-CN" alt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4" y="2421815"/>
            <a:ext cx="7620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5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466" y="2259106"/>
            <a:ext cx="50345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方正小标宋简体" pitchFamily="2" charset="-122"/>
                <a:ea typeface="方正小标宋简体" pitchFamily="2" charset="-122"/>
              </a:rPr>
              <a:t>１、下发准备：把上级下发的基础数据文件复制在 </a:t>
            </a:r>
            <a:r>
              <a:rPr lang="en-US" altLang="zh-CN" sz="4000" dirty="0">
                <a:latin typeface="方正小标宋简体" pitchFamily="2" charset="-122"/>
                <a:ea typeface="方正小标宋简体" pitchFamily="2" charset="-122"/>
              </a:rPr>
              <a:t>“</a:t>
            </a:r>
            <a:r>
              <a:rPr lang="en-US" altLang="zh-CN" sz="4000" dirty="0" err="1">
                <a:latin typeface="方正小标宋简体" pitchFamily="2" charset="-122"/>
                <a:ea typeface="方正小标宋简体" pitchFamily="2" charset="-122"/>
              </a:rPr>
              <a:t>ywjy_bg</a:t>
            </a:r>
            <a:r>
              <a:rPr lang="en-US" altLang="zh-CN" sz="4000" dirty="0" smtClean="0">
                <a:latin typeface="方正小标宋简体" pitchFamily="2" charset="-122"/>
                <a:ea typeface="方正小标宋简体" pitchFamily="2" charset="-122"/>
              </a:rPr>
              <a:t>”</a:t>
            </a:r>
            <a:r>
              <a:rPr lang="zh-CN" altLang="en-US" sz="4000" dirty="0" smtClean="0">
                <a:latin typeface="方正小标宋简体" pitchFamily="2" charset="-122"/>
                <a:ea typeface="方正小标宋简体" pitchFamily="2" charset="-122"/>
              </a:rPr>
              <a:t>这个文件夹中</a:t>
            </a:r>
            <a:endParaRPr lang="zh-CN" altLang="en-US" sz="40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92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一、软件操作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3915817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560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13" y="1659367"/>
            <a:ext cx="60388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466" y="2259106"/>
            <a:ext cx="50345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打</a:t>
            </a:r>
            <a:r>
              <a:rPr lang="zh-CN" altLang="en-US" sz="2800" dirty="0">
                <a:latin typeface="方正小标宋简体" pitchFamily="2" charset="-122"/>
                <a:ea typeface="方正小标宋简体" pitchFamily="2" charset="-122"/>
              </a:rPr>
              <a:t>开</a:t>
            </a:r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 </a:t>
            </a:r>
            <a:r>
              <a:rPr lang="en-US" altLang="zh-CN" sz="2800" dirty="0">
                <a:latin typeface="方正小标宋简体" pitchFamily="2" charset="-122"/>
                <a:ea typeface="方正小标宋简体" pitchFamily="2" charset="-122"/>
              </a:rPr>
              <a:t>“</a:t>
            </a:r>
            <a:r>
              <a:rPr lang="en-US" altLang="zh-CN" sz="2800" dirty="0" err="1">
                <a:latin typeface="方正小标宋简体" pitchFamily="2" charset="-122"/>
                <a:ea typeface="方正小标宋简体" pitchFamily="2" charset="-122"/>
              </a:rPr>
              <a:t>ywjy_bg</a:t>
            </a:r>
            <a:r>
              <a:rPr lang="en-US" altLang="zh-CN" sz="2800" dirty="0" smtClean="0">
                <a:latin typeface="方正小标宋简体" pitchFamily="2" charset="-122"/>
                <a:ea typeface="方正小标宋简体" pitchFamily="2" charset="-122"/>
              </a:rPr>
              <a:t>”</a:t>
            </a:r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这个文件夹</a:t>
            </a:r>
            <a:r>
              <a:rPr lang="en-US" altLang="zh-CN" sz="2800" dirty="0" smtClean="0">
                <a:latin typeface="方正小标宋简体" pitchFamily="2" charset="-122"/>
                <a:ea typeface="方正小标宋简体" pitchFamily="2" charset="-122"/>
              </a:rPr>
              <a:t>,</a:t>
            </a:r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点击右键，选择粘贴</a:t>
            </a:r>
            <a:endParaRPr lang="zh-CN" altLang="en-US" sz="28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09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0466" y="2259106"/>
            <a:ext cx="503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打</a:t>
            </a:r>
            <a:r>
              <a:rPr lang="zh-CN" altLang="en-US" dirty="0"/>
              <a:t>开</a:t>
            </a:r>
            <a:r>
              <a:rPr lang="zh-CN" altLang="en-US" dirty="0" smtClean="0"/>
              <a:t> </a:t>
            </a:r>
            <a:r>
              <a:rPr lang="en-US" altLang="zh-CN" dirty="0"/>
              <a:t>“</a:t>
            </a:r>
            <a:r>
              <a:rPr lang="en-US" altLang="zh-CN" dirty="0" err="1"/>
              <a:t>ywjy_bg</a:t>
            </a:r>
            <a:r>
              <a:rPr lang="en-US" altLang="zh-CN" dirty="0" smtClean="0"/>
              <a:t>”</a:t>
            </a:r>
            <a:r>
              <a:rPr lang="zh-CN" altLang="en-US" dirty="0" smtClean="0"/>
              <a:t>这个文件夹</a:t>
            </a:r>
            <a:r>
              <a:rPr lang="en-US" altLang="zh-CN" dirty="0" smtClean="0"/>
              <a:t>,</a:t>
            </a:r>
            <a:r>
              <a:rPr lang="zh-CN" altLang="en-US" dirty="0" smtClean="0"/>
              <a:t>点击右键，选择粘贴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66" y="1346107"/>
            <a:ext cx="55911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739" y="1743019"/>
            <a:ext cx="5884433" cy="476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4535365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64715" y="2495774"/>
            <a:ext cx="4216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选择　学校代码及基础数据导出工具，并选择 县级</a:t>
            </a:r>
            <a:endParaRPr lang="zh-CN" altLang="en-US" sz="36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09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9" y="2377440"/>
            <a:ext cx="7788536" cy="389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49" y="1759548"/>
            <a:ext cx="66960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86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1662729"/>
            <a:ext cx="663892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6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下发基础数据包</a:t>
            </a:r>
            <a:endParaRPr lang="zh-CN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2181225"/>
            <a:ext cx="6929438" cy="328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1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解压与安装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888" y="2377440"/>
            <a:ext cx="64115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１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.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右键点击上级下发的压缩包。</a:t>
            </a:r>
            <a:endParaRPr lang="en-US" altLang="zh-CN" sz="36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36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２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.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左键选择解压到当前文件夹。</a:t>
            </a:r>
            <a:endParaRPr lang="en-US" altLang="zh-CN" sz="36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3600" dirty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（注：演示环境为好压软件解压，其他软件可能与下面的图示不同，但不影响操作结果）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29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添加项目县</a:t>
            </a:r>
            <a:endParaRPr lang="zh-CN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63" y="1742738"/>
            <a:ext cx="6465345" cy="40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9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添加项目县</a:t>
            </a:r>
            <a:endParaRPr lang="zh-CN" alt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11" y="1388409"/>
            <a:ext cx="81153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6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添加项目县</a:t>
            </a:r>
            <a:endParaRPr lang="zh-CN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51" y="1447800"/>
            <a:ext cx="817245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68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86521" y="2119257"/>
            <a:ext cx="6379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方正小标宋简体" pitchFamily="2" charset="-122"/>
                <a:ea typeface="方正小标宋简体" pitchFamily="2" charset="-122"/>
              </a:rPr>
              <a:t>1. 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一般来说，我们不建议市级部门操作（修改、删除）县级及学校级数据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en-US" altLang="zh-CN" sz="2400" dirty="0" smtClean="0">
                <a:latin typeface="方正小标宋简体" pitchFamily="2" charset="-122"/>
                <a:ea typeface="方正小标宋简体" pitchFamily="2" charset="-122"/>
              </a:rPr>
              <a:t>2.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如果实在有这种情况出现，操作了县级、学校级数据，也请及时把操作后的数据返回给县级的同志，并让县级的同志接收返回的数据，校验后，再上报给市级同志，市级同志再接收一次。以确保上下数据的一致性。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46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3" y="2151529"/>
            <a:ext cx="7508837" cy="400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0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510385"/>
            <a:ext cx="627697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02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6833" y="1645921"/>
            <a:ext cx="449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小标宋简体" pitchFamily="2" charset="-122"/>
                <a:ea typeface="方正小标宋简体" pitchFamily="2" charset="-122"/>
              </a:rPr>
              <a:t>关于市直学校数据和县级数据的处理</a:t>
            </a:r>
            <a:endParaRPr lang="zh-CN" altLang="en-US" sz="2000" dirty="0">
              <a:latin typeface="方正小标宋简体" pitchFamily="2" charset="-122"/>
              <a:ea typeface="方正小标宋简体" pitchFamily="2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755684201"/>
              </p:ext>
            </p:extLst>
          </p:nvPr>
        </p:nvGraphicFramePr>
        <p:xfrm>
          <a:off x="1168998" y="22253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204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26833" y="1645921"/>
            <a:ext cx="449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小标宋简体" pitchFamily="2" charset="-122"/>
                <a:ea typeface="方正小标宋简体" pitchFamily="2" charset="-122"/>
              </a:rPr>
              <a:t>关于市直学校数据和县级数据的处理</a:t>
            </a:r>
            <a:endParaRPr lang="zh-CN" altLang="en-US" sz="2000" dirty="0">
              <a:latin typeface="方正小标宋简体" pitchFamily="2" charset="-122"/>
              <a:ea typeface="方正小标宋简体" pitchFamily="2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770092423"/>
              </p:ext>
            </p:extLst>
          </p:nvPr>
        </p:nvGraphicFramePr>
        <p:xfrm>
          <a:off x="1168998" y="22253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62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71831" y="1645921"/>
            <a:ext cx="5325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关于市直学校数据和县级数据的处理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659022570"/>
              </p:ext>
            </p:extLst>
          </p:nvPr>
        </p:nvGraphicFramePr>
        <p:xfrm>
          <a:off x="1168998" y="222533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3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汇总校验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18043" y="2624867"/>
            <a:ext cx="449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latin typeface="方正小标宋简体" pitchFamily="2" charset="-122"/>
                <a:ea typeface="方正小标宋简体" pitchFamily="2" charset="-122"/>
              </a:rPr>
              <a:t>汇总校验，就操作而言是比较简单的。</a:t>
            </a:r>
            <a:endParaRPr lang="en-US" altLang="zh-CN" sz="2000" dirty="0" smtClean="0">
              <a:latin typeface="方正小标宋简体" pitchFamily="2" charset="-122"/>
              <a:ea typeface="方正小标宋简体" pitchFamily="2" charset="-122"/>
            </a:endParaRPr>
          </a:p>
          <a:p>
            <a:pPr algn="ctr"/>
            <a:r>
              <a:rPr lang="zh-CN" altLang="en-US" sz="2000" dirty="0" smtClean="0">
                <a:latin typeface="方正小标宋简体" pitchFamily="2" charset="-122"/>
                <a:ea typeface="方正小标宋简体" pitchFamily="2" charset="-122"/>
              </a:rPr>
              <a:t>具体的校验指标及要求会单独讲。</a:t>
            </a:r>
            <a:endParaRPr lang="zh-CN" altLang="en-US" sz="20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68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解压与安装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281238"/>
            <a:ext cx="70866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2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汇总校验</a:t>
            </a:r>
            <a:endParaRPr lang="zh-CN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96" y="2022439"/>
            <a:ext cx="6433072" cy="368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70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报表查询</a:t>
            </a:r>
            <a:endParaRPr lang="zh-CN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1" y="1861073"/>
            <a:ext cx="6777317" cy="361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39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数据上报</a:t>
            </a:r>
            <a:endParaRPr lang="zh-CN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374" y="1796528"/>
            <a:ext cx="6476103" cy="408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90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辅助功能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586" y="1913075"/>
            <a:ext cx="6142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系统维护：主要是用于各种原因造成的数据库损坏。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2400" dirty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初始化：会清空系统内所有数据。（下发的基础数据包不会被清除）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77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2.</a:t>
            </a:r>
            <a:r>
              <a:rPr lang="zh-CN" altLang="en-US" dirty="0" smtClean="0"/>
              <a:t>县级操作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585" y="2513239"/>
            <a:ext cx="57445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软件解压与安装、</a:t>
            </a:r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设置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运行环境、初始化设置、数据接收与上报、校验汇总、报表查询等操作与市级操作差别不大，此处不再重复。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9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2.</a:t>
            </a:r>
            <a:r>
              <a:rPr lang="zh-CN" altLang="en-US" dirty="0" smtClean="0"/>
              <a:t>县级操作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7585" y="2513239"/>
            <a:ext cx="5744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就业务操作而言，县级存在以下两种业务模式：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　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模式一、</a:t>
            </a:r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学校录入学校级数据，县级人员负责审核、汇总、上报学校录入的数据并录入县级基表数据。</a:t>
            </a:r>
          </a:p>
          <a:p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　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模式二、</a:t>
            </a:r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县级人员录入学校级数据、县级基表等所有数据，完成相应审核、汇总、上报等所有工作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。</a:t>
            </a:r>
            <a:endParaRPr lang="en-US" altLang="zh-CN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12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2.</a:t>
            </a:r>
            <a:r>
              <a:rPr lang="zh-CN" altLang="en-US" dirty="0" smtClean="0"/>
              <a:t>县级操作－</a:t>
            </a:r>
            <a:r>
              <a:rPr lang="en-US" altLang="zh-CN" dirty="0" smtClean="0"/>
              <a:t>(</a:t>
            </a:r>
            <a:r>
              <a:rPr lang="zh-CN" altLang="en-US" dirty="0" smtClean="0"/>
              <a:t>模式一）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            </a:t>
            </a:r>
            <a:r>
              <a:rPr lang="zh-CN" altLang="en-US" dirty="0" smtClean="0"/>
              <a:t>下发学校级基础</a:t>
            </a:r>
            <a:r>
              <a:rPr lang="zh-CN" altLang="en-US" dirty="0"/>
              <a:t>数据包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585" y="2513239"/>
            <a:ext cx="5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复制接收上级数据的操作与市级一样</a:t>
            </a:r>
            <a:endParaRPr lang="en-US" altLang="zh-CN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54" y="1511864"/>
            <a:ext cx="663892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5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县级操作－</a:t>
            </a:r>
            <a:r>
              <a:rPr lang="en-US" altLang="zh-CN" dirty="0"/>
              <a:t>(</a:t>
            </a:r>
            <a:r>
              <a:rPr lang="zh-CN" altLang="en-US" dirty="0"/>
              <a:t>模式一）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dirty="0"/>
              <a:t>下发学校级基础数据包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585" y="2513239"/>
            <a:ext cx="5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复制接收上级数据的操作与市级一样</a:t>
            </a:r>
            <a:endParaRPr lang="en-US" altLang="zh-CN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53" y="1773164"/>
            <a:ext cx="66198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县级操作－</a:t>
            </a:r>
            <a:r>
              <a:rPr lang="en-US" altLang="zh-CN" dirty="0"/>
              <a:t>(</a:t>
            </a:r>
            <a:r>
              <a:rPr lang="zh-CN" altLang="en-US" dirty="0"/>
              <a:t>模式一）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dirty="0"/>
              <a:t>下发学校级基础数据包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585" y="2513239"/>
            <a:ext cx="5744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复制接收上级数据的操作与市级一样</a:t>
            </a:r>
            <a:endParaRPr lang="en-US" altLang="zh-CN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1491503"/>
            <a:ext cx="66008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0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县级操作－</a:t>
            </a:r>
            <a:r>
              <a:rPr lang="en-US" altLang="zh-CN" dirty="0"/>
              <a:t>(</a:t>
            </a:r>
            <a:r>
              <a:rPr lang="zh-CN" altLang="en-US" dirty="0" smtClean="0"/>
              <a:t>模式二）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dirty="0" smtClean="0"/>
              <a:t>添加项目学校</a:t>
            </a:r>
            <a:endParaRPr lang="zh-CN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073" y="1773179"/>
            <a:ext cx="5973646" cy="38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解压与安装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888" y="2377440"/>
            <a:ext cx="641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3.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找到 并选中　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“</a:t>
            </a:r>
            <a:r>
              <a:rPr lang="en-US" altLang="zh-CN" sz="3600" dirty="0" err="1" smtClean="0">
                <a:latin typeface="方正小标宋简体" pitchFamily="2" charset="-122"/>
                <a:ea typeface="方正小标宋简体" pitchFamily="2" charset="-122"/>
              </a:rPr>
              <a:t>ywjy_bg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”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　这个文件夹　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767" y="3722146"/>
            <a:ext cx="5486400" cy="133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2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县级操作－</a:t>
            </a:r>
            <a:r>
              <a:rPr lang="en-US" altLang="zh-CN" dirty="0"/>
              <a:t>(</a:t>
            </a:r>
            <a:r>
              <a:rPr lang="zh-CN" altLang="en-US" dirty="0" smtClean="0"/>
              <a:t>模式二）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dirty="0" smtClean="0"/>
              <a:t>添加项目学校</a:t>
            </a:r>
            <a:endParaRPr lang="zh-CN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4" y="1438275"/>
            <a:ext cx="81629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76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县级操作－</a:t>
            </a:r>
            <a:r>
              <a:rPr lang="en-US" altLang="zh-CN" dirty="0"/>
              <a:t>(</a:t>
            </a:r>
            <a:r>
              <a:rPr lang="zh-CN" altLang="en-US" dirty="0" smtClean="0"/>
              <a:t>模式二）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dirty="0" smtClean="0"/>
              <a:t>添加项目学校</a:t>
            </a:r>
            <a:endParaRPr lang="zh-CN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4" y="1781174"/>
            <a:ext cx="7971417" cy="41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8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县级操作－</a:t>
            </a:r>
            <a:r>
              <a:rPr lang="en-US" altLang="zh-CN" dirty="0"/>
              <a:t>(</a:t>
            </a:r>
            <a:r>
              <a:rPr lang="zh-CN" altLang="en-US" dirty="0" smtClean="0"/>
              <a:t>模式二）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dirty="0" smtClean="0"/>
              <a:t>添加项目学校</a:t>
            </a:r>
            <a:endParaRPr lang="zh-CN" alt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7" y="1257020"/>
            <a:ext cx="82105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80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县级操作－</a:t>
            </a:r>
            <a:r>
              <a:rPr lang="en-US" altLang="zh-CN" dirty="0"/>
              <a:t>(</a:t>
            </a:r>
            <a:r>
              <a:rPr lang="zh-CN" altLang="en-US" dirty="0" smtClean="0"/>
              <a:t>模式二）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        </a:t>
            </a:r>
            <a:r>
              <a:rPr lang="zh-CN" altLang="en-US" dirty="0" smtClean="0"/>
              <a:t>添加项目学校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37129" y="2517289"/>
            <a:ext cx="65083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软件中已预置了各地</a:t>
            </a:r>
            <a:r>
              <a:rPr lang="en-US" altLang="zh-CN" sz="2400" dirty="0" smtClean="0">
                <a:latin typeface="方正小标宋简体" pitchFamily="2" charset="-122"/>
                <a:ea typeface="方正小标宋简体" pitchFamily="2" charset="-122"/>
              </a:rPr>
              <a:t>2013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年事业报表的相应数据。如占地、学生数等。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2400" dirty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关于预置数据的要求：不要轻易修改。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2400" dirty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预置的完全中学、十二年一贯制学校数据没有拆分，如果要将此完中学校纳入本次项目规划，则应按一定标准进行拆分，使报表反映义务教育学生的教育资源占用情况。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15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</a:t>
            </a:r>
            <a:r>
              <a:rPr lang="zh-CN" altLang="en-US" dirty="0" smtClean="0"/>
              <a:t>－录入学校数据</a:t>
            </a:r>
            <a:endParaRPr lang="zh-CN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18" y="2269864"/>
            <a:ext cx="6164131" cy="31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5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</a:t>
            </a:r>
            <a:r>
              <a:rPr lang="zh-CN" altLang="en-US" dirty="0" smtClean="0"/>
              <a:t>－录入学校数据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82589" y="2216075"/>
            <a:ext cx="56477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学校数据包括</a:t>
            </a:r>
            <a:endParaRPr lang="en-US" altLang="zh-CN" sz="28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　</a:t>
            </a:r>
            <a:endParaRPr lang="en-US" altLang="zh-CN" sz="28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项目学校基本情况表，</a:t>
            </a:r>
            <a:endParaRPr lang="en-US" altLang="zh-CN" sz="28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项目学校校舍一览表，</a:t>
            </a:r>
            <a:endParaRPr lang="en-US" altLang="zh-CN" sz="28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项目学校规划建设表，</a:t>
            </a:r>
            <a:endParaRPr lang="en-US" altLang="zh-CN" sz="28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项目学校校舍计划表</a:t>
            </a:r>
            <a:endParaRPr lang="en-US" altLang="zh-CN" sz="28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2800" dirty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800" dirty="0" smtClean="0">
                <a:latin typeface="方正小标宋简体" pitchFamily="2" charset="-122"/>
                <a:ea typeface="方正小标宋简体" pitchFamily="2" charset="-122"/>
              </a:rPr>
              <a:t>　４　张基表，</a:t>
            </a:r>
            <a:endParaRPr lang="en-US" altLang="zh-CN" sz="2800" dirty="0" smtClean="0">
              <a:latin typeface="方正小标宋简体" pitchFamily="2" charset="-122"/>
              <a:ea typeface="方正小标宋简体" pitchFamily="2" charset="-122"/>
            </a:endParaRPr>
          </a:p>
          <a:p>
            <a:endParaRPr lang="en-US" altLang="zh-CN" sz="28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32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</a:t>
            </a:r>
            <a:r>
              <a:rPr lang="zh-CN" altLang="en-US" dirty="0" smtClean="0"/>
              <a:t>－录入学校数据</a:t>
            </a:r>
            <a:endParaRPr lang="zh-CN" alt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813"/>
            <a:ext cx="9144000" cy="550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0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</a:t>
            </a:r>
            <a:r>
              <a:rPr lang="zh-CN" altLang="en-US" dirty="0" smtClean="0"/>
              <a:t>－</a:t>
            </a:r>
            <a:r>
              <a:rPr lang="en-US" altLang="zh-CN" dirty="0" smtClean="0"/>
              <a:t>(</a:t>
            </a:r>
            <a:r>
              <a:rPr lang="zh-CN" altLang="en-US" dirty="0" smtClean="0"/>
              <a:t>模式二</a:t>
            </a:r>
            <a:r>
              <a:rPr lang="en-US" altLang="zh-CN" dirty="0" smtClean="0"/>
              <a:t>)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64868838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08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</a:t>
            </a:r>
            <a:r>
              <a:rPr lang="zh-CN" altLang="en-US" dirty="0" smtClean="0"/>
              <a:t>－</a:t>
            </a:r>
            <a:r>
              <a:rPr lang="en-US" altLang="zh-CN" dirty="0" smtClean="0"/>
              <a:t>(</a:t>
            </a:r>
            <a:r>
              <a:rPr lang="zh-CN" altLang="en-US" dirty="0" smtClean="0"/>
              <a:t>模式二</a:t>
            </a:r>
            <a:r>
              <a:rPr lang="en-US" altLang="zh-CN" dirty="0" smtClean="0"/>
              <a:t>)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5012" y="2345167"/>
            <a:ext cx="5733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由于种种原因，一些县选择了</a:t>
            </a:r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由县级负责所有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工作的模式二操作方式。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模式二能提高数据质量，确保项目规划能近期完成。但县级工作人员工作量较大。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一些县的同志就想到了任务分摊的办法，找几个懂业务、熟悉电脑操作的同志分别负责某几所或十几所学校的数据录入、修改、审核等工作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085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</a:t>
            </a:r>
            <a:r>
              <a:rPr lang="zh-CN" altLang="en-US" dirty="0" smtClean="0"/>
              <a:t>－</a:t>
            </a:r>
            <a:r>
              <a:rPr lang="en-US" altLang="zh-CN" dirty="0" smtClean="0"/>
              <a:t>(</a:t>
            </a:r>
            <a:r>
              <a:rPr lang="zh-CN" altLang="en-US" dirty="0" smtClean="0"/>
              <a:t>模式二</a:t>
            </a:r>
            <a:r>
              <a:rPr lang="en-US" altLang="zh-CN" dirty="0" smtClean="0"/>
              <a:t>)</a:t>
            </a:r>
            <a:r>
              <a:rPr lang="zh-CN" altLang="en-US" dirty="0" smtClean="0"/>
              <a:t>接收数据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5012" y="2345167"/>
            <a:ext cx="5733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　如何把这些分散录入的数据，进行合并接收到一台电脑上，形成一个完整的县级数据呢？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　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１、将分散录入的数据以县级上报。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　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２、县级人员用接收县级数据的方式接收某一个人上报的数据。</a:t>
            </a:r>
            <a:endParaRPr lang="en-US" altLang="zh-CN" sz="24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2400" dirty="0">
                <a:latin typeface="方正小标宋简体" pitchFamily="2" charset="-122"/>
                <a:ea typeface="方正小标宋简体" pitchFamily="2" charset="-122"/>
              </a:rPr>
              <a:t>　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　３、县级人员以接收学校级上报数据的方式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接收其他</a:t>
            </a:r>
            <a:r>
              <a:rPr lang="zh-CN" altLang="en-US" sz="2400" dirty="0" smtClean="0">
                <a:latin typeface="方正小标宋简体" pitchFamily="2" charset="-122"/>
                <a:ea typeface="方正小标宋简体" pitchFamily="2" charset="-122"/>
              </a:rPr>
              <a:t>人员上报的数据。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4434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解压与安装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888" y="2377440"/>
            <a:ext cx="6411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４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.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建议把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“</a:t>
            </a:r>
            <a:r>
              <a:rPr lang="en-US" altLang="zh-CN" sz="3600" dirty="0" err="1" smtClean="0">
                <a:latin typeface="方正小标宋简体" pitchFamily="2" charset="-122"/>
                <a:ea typeface="方正小标宋简体" pitchFamily="2" charset="-122"/>
              </a:rPr>
              <a:t>ywjy_bg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”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　</a:t>
            </a:r>
            <a:endParaRPr lang="en-US" altLang="zh-CN" sz="36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这个文件夹放在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D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盘根目录下。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45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/>
              <a:t>2.</a:t>
            </a:r>
            <a:r>
              <a:rPr lang="zh-CN" altLang="en-US" dirty="0"/>
              <a:t>县级操作</a:t>
            </a:r>
            <a:r>
              <a:rPr lang="zh-CN" altLang="en-US" dirty="0" smtClean="0"/>
              <a:t>－县级基本情况表的填报</a:t>
            </a:r>
            <a:endParaRPr lang="zh-CN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92" y="1801569"/>
            <a:ext cx="7224794" cy="341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43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3.</a:t>
            </a:r>
            <a:r>
              <a:rPr lang="zh-CN" altLang="en-US" dirty="0" smtClean="0"/>
              <a:t>学校级操作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7870483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32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3.</a:t>
            </a:r>
            <a:r>
              <a:rPr lang="zh-CN" altLang="en-US" dirty="0" smtClean="0"/>
              <a:t>学校级操作－数据校验与上报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96913275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11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3.</a:t>
            </a:r>
            <a:r>
              <a:rPr lang="zh-CN" altLang="en-US" dirty="0" smtClean="0"/>
              <a:t>学校级操作－数据校验与上报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22829834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3" y="1323190"/>
            <a:ext cx="8334375" cy="553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二、审核与校验</a:t>
            </a:r>
            <a:endParaRPr lang="zh-CN" altLang="en-US" dirty="0"/>
          </a:p>
        </p:txBody>
      </p:sp>
      <p:graphicFrame>
        <p:nvGraphicFramePr>
          <p:cNvPr id="3" name="图示 2"/>
          <p:cNvGraphicFramePr/>
          <p:nvPr>
            <p:extLst>
              <p:ext uri="{D42A27DB-BD31-4B8C-83A1-F6EECF244321}">
                <p14:modId xmlns:p14="http://schemas.microsoft.com/office/powerpoint/2010/main" val="2057745165"/>
              </p:ext>
            </p:extLst>
          </p:nvPr>
        </p:nvGraphicFramePr>
        <p:xfrm>
          <a:off x="1032735" y="1397000"/>
          <a:ext cx="7508838" cy="4573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68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二、审核与校验</a:t>
            </a:r>
            <a:r>
              <a:rPr lang="en-US" altLang="zh-CN" dirty="0" smtClean="0"/>
              <a:t>-</a:t>
            </a:r>
            <a:r>
              <a:rPr lang="zh-CN" altLang="en-US" dirty="0"/>
              <a:t>逻辑性错误必须</a:t>
            </a:r>
            <a:r>
              <a:rPr lang="zh-CN" altLang="en-US" dirty="0" smtClean="0"/>
              <a:t>修改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80519357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5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二、审核与校验</a:t>
            </a:r>
            <a:r>
              <a:rPr lang="en-US" altLang="zh-CN" dirty="0" smtClean="0"/>
              <a:t>-</a:t>
            </a:r>
            <a:r>
              <a:rPr lang="zh-CN" altLang="en-US" dirty="0" smtClean="0"/>
              <a:t>提示性信息应该核实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3776162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7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二、审核与校验</a:t>
            </a:r>
            <a:r>
              <a:rPr lang="en-US" altLang="zh-CN" dirty="0" smtClean="0"/>
              <a:t>-</a:t>
            </a:r>
            <a:r>
              <a:rPr lang="zh-CN" altLang="en-US" dirty="0" smtClean="0"/>
              <a:t>加强人工审核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303745670"/>
              </p:ext>
            </p:extLst>
          </p:nvPr>
        </p:nvGraphicFramePr>
        <p:xfrm>
          <a:off x="1179756" y="1396999"/>
          <a:ext cx="7049844" cy="477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18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二、审核与校验</a:t>
            </a:r>
            <a:r>
              <a:rPr lang="en-US" altLang="zh-CN" dirty="0" smtClean="0"/>
              <a:t>-</a:t>
            </a:r>
            <a:r>
              <a:rPr lang="zh-CN" altLang="en-US" dirty="0" smtClean="0"/>
              <a:t>防止两个极端</a:t>
            </a:r>
            <a:endParaRPr lang="zh-CN" altLang="en-US" dirty="0"/>
          </a:p>
        </p:txBody>
      </p:sp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1838601080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5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/>
          <p:cNvGraphicFramePr/>
          <p:nvPr>
            <p:extLst>
              <p:ext uri="{D42A27DB-BD31-4B8C-83A1-F6EECF244321}">
                <p14:modId xmlns:p14="http://schemas.microsoft.com/office/powerpoint/2010/main" val="2615729400"/>
              </p:ext>
            </p:extLst>
          </p:nvPr>
        </p:nvGraphicFramePr>
        <p:xfrm>
          <a:off x="2298551" y="1429273"/>
          <a:ext cx="40807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8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解压与安装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888" y="2377440"/>
            <a:ext cx="64115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5.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打开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“</a:t>
            </a:r>
            <a:r>
              <a:rPr lang="en-US" altLang="zh-CN" sz="3600" dirty="0" err="1" smtClean="0">
                <a:latin typeface="方正小标宋简体" pitchFamily="2" charset="-122"/>
                <a:ea typeface="方正小标宋简体" pitchFamily="2" charset="-122"/>
              </a:rPr>
              <a:t>ywjy_bg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”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这个文件夹。</a:t>
            </a:r>
            <a:endParaRPr lang="en-US" altLang="zh-CN" sz="3600" dirty="0" smtClean="0">
              <a:latin typeface="方正小标宋简体" pitchFamily="2" charset="-122"/>
              <a:ea typeface="方正小标宋简体" pitchFamily="2" charset="-122"/>
            </a:endParaRPr>
          </a:p>
          <a:p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注意查看 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“A</a:t>
            </a:r>
            <a:r>
              <a:rPr lang="zh-CN" altLang="en-US" sz="3600" dirty="0">
                <a:latin typeface="方正小标宋简体" pitchFamily="2" charset="-122"/>
                <a:ea typeface="方正小标宋简体" pitchFamily="2" charset="-122"/>
              </a:rPr>
              <a:t>薄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改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”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这个文件的时间。如果是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2014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年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11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月</a:t>
            </a:r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16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日以前的，则不能使用。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16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解压与安装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04" y="1613031"/>
            <a:ext cx="6960197" cy="45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4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１</a:t>
            </a:r>
            <a:r>
              <a:rPr lang="en-US" altLang="zh-CN" dirty="0" smtClean="0"/>
              <a:t>.</a:t>
            </a:r>
            <a:r>
              <a:rPr lang="zh-CN" altLang="en-US" dirty="0" smtClean="0"/>
              <a:t>市</a:t>
            </a:r>
            <a:r>
              <a:rPr lang="zh-CN" altLang="en-US" dirty="0"/>
              <a:t>级</a:t>
            </a:r>
            <a:r>
              <a:rPr lang="zh-CN" altLang="en-US" dirty="0" smtClean="0"/>
              <a:t>操作</a:t>
            </a:r>
            <a:r>
              <a:rPr lang="en-US" altLang="zh-CN" dirty="0" smtClean="0"/>
              <a:t>—</a:t>
            </a:r>
            <a:r>
              <a:rPr lang="zh-CN" altLang="en-US" dirty="0" smtClean="0"/>
              <a:t>解压与安装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47888" y="2377440"/>
            <a:ext cx="6411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方正小标宋简体" pitchFamily="2" charset="-122"/>
                <a:ea typeface="方正小标宋简体" pitchFamily="2" charset="-122"/>
              </a:rPr>
              <a:t>6.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软件是绿色类软件。解压后，在符合运行环境的条件下，双击 </a:t>
            </a:r>
            <a:r>
              <a:rPr lang="en-US" altLang="zh-CN" sz="3600" dirty="0">
                <a:latin typeface="方正小标宋简体" pitchFamily="2" charset="-122"/>
                <a:ea typeface="方正小标宋简体" pitchFamily="2" charset="-122"/>
              </a:rPr>
              <a:t>A</a:t>
            </a:r>
            <a:r>
              <a:rPr lang="zh-CN" altLang="en-US" sz="3600" dirty="0">
                <a:latin typeface="方正小标宋简体" pitchFamily="2" charset="-122"/>
                <a:ea typeface="方正小标宋简体" pitchFamily="2" charset="-122"/>
              </a:rPr>
              <a:t>薄</a:t>
            </a:r>
            <a:r>
              <a:rPr lang="zh-CN" altLang="en-US" sz="3600" dirty="0" smtClean="0">
                <a:latin typeface="方正小标宋简体" pitchFamily="2" charset="-122"/>
                <a:ea typeface="方正小标宋简体" pitchFamily="2" charset="-122"/>
              </a:rPr>
              <a:t>改         即可运行。</a:t>
            </a:r>
            <a:endParaRPr lang="zh-CN" altLang="en-US" sz="2400" dirty="0">
              <a:latin typeface="方正小标宋简体" pitchFamily="2" charset="-122"/>
              <a:ea typeface="方正小标宋简体" pitchFamily="2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48" y="3692450"/>
            <a:ext cx="6000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DBC0A1-66E1-4B9D-88C2-9B3A32A214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欢迎使用 PowerPoint</Template>
  <TotalTime>0</TotalTime>
  <Words>1459</Words>
  <Application>Microsoft Office PowerPoint</Application>
  <PresentationFormat>全屏显示(4:3)</PresentationFormat>
  <Paragraphs>161</Paragraphs>
  <Slides>69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69</vt:i4>
      </vt:variant>
    </vt:vector>
  </HeadingPairs>
  <TitlesOfParts>
    <vt:vector size="70" baseType="lpstr">
      <vt:lpstr>WelcomeDoc</vt:lpstr>
      <vt:lpstr>薄改规划管理软件 软件操作培训会</vt:lpstr>
      <vt:lpstr>一、软件操作</vt:lpstr>
      <vt:lpstr>１.市级操作—解压与安装</vt:lpstr>
      <vt:lpstr>１.市级操作—解压与安装</vt:lpstr>
      <vt:lpstr>１.市级操作—解压与安装</vt:lpstr>
      <vt:lpstr>１.市级操作—解压与安装</vt:lpstr>
      <vt:lpstr>１.市级操作—解压与安装</vt:lpstr>
      <vt:lpstr>１.市级操作—解压与安装</vt:lpstr>
      <vt:lpstr>１.市级操作—解压与安装</vt:lpstr>
      <vt:lpstr>１.市级操作—设置运行环境</vt:lpstr>
      <vt:lpstr>１.市级操作—设置运行环境</vt:lpstr>
      <vt:lpstr>１.市级操作—设置运行环境</vt:lpstr>
      <vt:lpstr>１.市级操作—设置运行环境</vt:lpstr>
      <vt:lpstr>１.市级操作—设置运行环境</vt:lpstr>
      <vt:lpstr>Windows 7 兼容性设置</vt:lpstr>
      <vt:lpstr>Windows 8兼容性设置</vt:lpstr>
      <vt:lpstr>１.市级操作—初始化设置</vt:lpstr>
      <vt:lpstr>１.市级操作—初始化设置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１.市级操作—下发基础数据包</vt:lpstr>
      <vt:lpstr>１.市级操作—添加项目县</vt:lpstr>
      <vt:lpstr>１.市级操作—添加项目县</vt:lpstr>
      <vt:lpstr>１.市级操作—添加项目县</vt:lpstr>
      <vt:lpstr>１.市级操作—接收数据</vt:lpstr>
      <vt:lpstr>１.市级操作—接收数据</vt:lpstr>
      <vt:lpstr>１.市级操作—接收数据</vt:lpstr>
      <vt:lpstr>１.市级操作—接收数据</vt:lpstr>
      <vt:lpstr>１.市级操作—接收数据</vt:lpstr>
      <vt:lpstr>１.市级操作—接收数据</vt:lpstr>
      <vt:lpstr>１.市级操作—汇总校验</vt:lpstr>
      <vt:lpstr>１.市级操作—汇总校验</vt:lpstr>
      <vt:lpstr>１.市级操作—报表查询</vt:lpstr>
      <vt:lpstr>１.市级操作—数据上报</vt:lpstr>
      <vt:lpstr>１.市级操作—辅助功能</vt:lpstr>
      <vt:lpstr>2.县级操作</vt:lpstr>
      <vt:lpstr>2.县级操作</vt:lpstr>
      <vt:lpstr>2.县级操作－(模式一）                  下发学校级基础数据包</vt:lpstr>
      <vt:lpstr>2.县级操作－(模式一）                  下发学校级基础数据包</vt:lpstr>
      <vt:lpstr>2.县级操作－(模式一）                  下发学校级基础数据包</vt:lpstr>
      <vt:lpstr>2.县级操作－(模式二）                  添加项目学校</vt:lpstr>
      <vt:lpstr>2.县级操作－(模式二）                  添加项目学校</vt:lpstr>
      <vt:lpstr>2.县级操作－(模式二）                  添加项目学校</vt:lpstr>
      <vt:lpstr>2.县级操作－(模式二）                  添加项目学校</vt:lpstr>
      <vt:lpstr>2.县级操作－(模式二）                  添加项目学校</vt:lpstr>
      <vt:lpstr>2.县级操作－录入学校数据</vt:lpstr>
      <vt:lpstr>2.县级操作－录入学校数据</vt:lpstr>
      <vt:lpstr>2.县级操作－录入学校数据</vt:lpstr>
      <vt:lpstr>2.县级操作－(模式二)接收数据</vt:lpstr>
      <vt:lpstr>2.县级操作－(模式二)接收数据</vt:lpstr>
      <vt:lpstr>2.县级操作－(模式二)接收数据</vt:lpstr>
      <vt:lpstr>2.县级操作－县级基本情况表的填报</vt:lpstr>
      <vt:lpstr>3.学校级操作</vt:lpstr>
      <vt:lpstr>3.学校级操作－数据校验与上报</vt:lpstr>
      <vt:lpstr>3.学校级操作－数据校验与上报</vt:lpstr>
      <vt:lpstr>二、审核与校验</vt:lpstr>
      <vt:lpstr>二、审核与校验-逻辑性错误必须修改</vt:lpstr>
      <vt:lpstr>二、审核与校验-提示性信息应该核实</vt:lpstr>
      <vt:lpstr>二、审核与校验-加强人工审核</vt:lpstr>
      <vt:lpstr>二、审核与校验-防止两个极端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2014-11-12T13:30:33Z</dcterms:created>
  <dcterms:modified xsi:type="dcterms:W3CDTF">2014-11-24T00:50:01Z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